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9" r:id="rId3"/>
    <p:sldId id="290" r:id="rId4"/>
    <p:sldId id="291" r:id="rId5"/>
    <p:sldId id="292" r:id="rId6"/>
    <p:sldId id="293" r:id="rId7"/>
    <p:sldId id="294" r:id="rId8"/>
    <p:sldId id="278" r:id="rId9"/>
    <p:sldId id="273" r:id="rId10"/>
    <p:sldId id="274" r:id="rId11"/>
    <p:sldId id="279" r:id="rId12"/>
    <p:sldId id="275" r:id="rId13"/>
    <p:sldId id="276" r:id="rId14"/>
    <p:sldId id="258" r:id="rId15"/>
    <p:sldId id="259" r:id="rId16"/>
    <p:sldId id="295" r:id="rId17"/>
    <p:sldId id="261" r:id="rId18"/>
    <p:sldId id="296" r:id="rId19"/>
    <p:sldId id="297" r:id="rId20"/>
    <p:sldId id="298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hydrocarbons\all_hydrocarbons_sit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ydrocarbons\all_hydrocarbons_si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ydrocarbons\all_hydrocarbons_sit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ydrocarbons\all_hydrocarbons_sit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tm_2013\lullington_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aromatics!$B$27</c:f>
              <c:strCache>
                <c:ptCount val="1"/>
                <c:pt idx="0">
                  <c:v>ACTH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aromatics!$B$28:$B$47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1.5762298746717591</c:v>
                </c:pt>
                <c:pt idx="16">
                  <c:v>1.17114009663598</c:v>
                </c:pt>
                <c:pt idx="17">
                  <c:v>0.75310944805901148</c:v>
                </c:pt>
                <c:pt idx="18">
                  <c:v>0.67390478768612849</c:v>
                </c:pt>
                <c:pt idx="19">
                  <c:v>0.59595508008936182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aromatics!$C$27</c:f>
              <c:strCache>
                <c:ptCount val="1"/>
                <c:pt idx="0">
                  <c:v>BEL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aromatics!$C$28:$C$47</c:f>
              <c:numCache>
                <c:formatCode>General</c:formatCode>
                <c:ptCount val="20"/>
                <c:pt idx="0">
                  <c:v>32.209454918479949</c:v>
                </c:pt>
                <c:pt idx="1">
                  <c:v>21.223358362895329</c:v>
                </c:pt>
                <c:pt idx="2">
                  <c:v>19.442956013539661</c:v>
                </c:pt>
                <c:pt idx="3">
                  <c:v>17.313515127521658</c:v>
                </c:pt>
                <c:pt idx="4">
                  <c:v>16.940038235653262</c:v>
                </c:pt>
                <c:pt idx="5">
                  <c:v>12.75133360841744</c:v>
                </c:pt>
                <c:pt idx="6">
                  <c:v>13.985690619266141</c:v>
                </c:pt>
                <c:pt idx="7">
                  <c:v>9.5653706303452299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aromatics!$D$27</c:f>
              <c:strCache>
                <c:ptCount val="1"/>
                <c:pt idx="0">
                  <c:v>BIR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aromatics!$D$28:$D$47</c:f>
              <c:numCache>
                <c:formatCode>General</c:formatCode>
                <c:ptCount val="20"/>
                <c:pt idx="0">
                  <c:v>35.193637865048117</c:v>
                </c:pt>
                <c:pt idx="1">
                  <c:v>25.43895175499879</c:v>
                </c:pt>
                <c:pt idx="2">
                  <c:v>24.466685253715049</c:v>
                </c:pt>
                <c:pt idx="3">
                  <c:v>21.593793938476722</c:v>
                </c:pt>
                <c:pt idx="4">
                  <c:v>22.313419243749458</c:v>
                </c:pt>
                <c:pt idx="5">
                  <c:v>18.777946701429372</c:v>
                </c:pt>
                <c:pt idx="6">
                  <c:v>20.985583070705836</c:v>
                </c:pt>
                <c:pt idx="7">
                  <c:v>14.640319001920728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aromatics!$E$27</c:f>
              <c:strCache>
                <c:ptCount val="1"/>
                <c:pt idx="0">
                  <c:v>BRS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aromatics!$E$28:$E$47</c:f>
              <c:numCache>
                <c:formatCode>General</c:formatCode>
                <c:ptCount val="20"/>
                <c:pt idx="0">
                  <c:v>0</c:v>
                </c:pt>
                <c:pt idx="1">
                  <c:v>22.774904681851361</c:v>
                </c:pt>
                <c:pt idx="2">
                  <c:v>24.738396425890741</c:v>
                </c:pt>
                <c:pt idx="3">
                  <c:v>25.560212228923216</c:v>
                </c:pt>
                <c:pt idx="4">
                  <c:v>32.902056906140182</c:v>
                </c:pt>
                <c:pt idx="5">
                  <c:v>16.025065467807689</c:v>
                </c:pt>
                <c:pt idx="6">
                  <c:v>14.185573452768882</c:v>
                </c:pt>
                <c:pt idx="7">
                  <c:v>11.380515629607707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aromatics!$F$27</c:f>
              <c:strCache>
                <c:ptCount val="1"/>
                <c:pt idx="0">
                  <c:v>CAR2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aromatics!$F$28:$F$47</c:f>
              <c:numCache>
                <c:formatCode>General</c:formatCode>
                <c:ptCount val="20"/>
                <c:pt idx="0">
                  <c:v>0</c:v>
                </c:pt>
                <c:pt idx="1">
                  <c:v>24.321961204620706</c:v>
                </c:pt>
                <c:pt idx="2">
                  <c:v>21.352137146987598</c:v>
                </c:pt>
                <c:pt idx="3">
                  <c:v>21.279155426543628</c:v>
                </c:pt>
                <c:pt idx="4">
                  <c:v>23.489485891387613</c:v>
                </c:pt>
                <c:pt idx="5">
                  <c:v>18.185663700055578</c:v>
                </c:pt>
                <c:pt idx="6">
                  <c:v>15.780962810133062</c:v>
                </c:pt>
                <c:pt idx="7">
                  <c:v>11.841443142652302</c:v>
                </c:pt>
                <c:pt idx="8">
                  <c:v>13.645834171754091</c:v>
                </c:pt>
                <c:pt idx="9">
                  <c:v>6.5626551350450706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aromatics!$G$27</c:f>
              <c:strCache>
                <c:ptCount val="1"/>
                <c:pt idx="0">
                  <c:v>EDMS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aromatics!$G$28:$G$47</c:f>
              <c:numCache>
                <c:formatCode>General</c:formatCode>
                <c:ptCount val="20"/>
                <c:pt idx="0">
                  <c:v>28.418474023673141</c:v>
                </c:pt>
                <c:pt idx="1">
                  <c:v>13.90576770013563</c:v>
                </c:pt>
                <c:pt idx="2">
                  <c:v>15.772057356142058</c:v>
                </c:pt>
                <c:pt idx="3">
                  <c:v>13.53303533937188</c:v>
                </c:pt>
                <c:pt idx="4">
                  <c:v>14.94038240273998</c:v>
                </c:pt>
                <c:pt idx="5">
                  <c:v>12.04086729361005</c:v>
                </c:pt>
                <c:pt idx="6">
                  <c:v>11.531017488043332</c:v>
                </c:pt>
                <c:pt idx="7">
                  <c:v>12.16097722094241</c:v>
                </c:pt>
                <c:pt idx="8">
                  <c:v>10.397737461674138</c:v>
                </c:pt>
                <c:pt idx="9">
                  <c:v>6.7944972671082002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aromatics!$H$27</c:f>
              <c:strCache>
                <c:ptCount val="1"/>
                <c:pt idx="0">
                  <c:v>HAR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aromatics!$H$28:$H$47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6.9721043352607799</c:v>
                </c:pt>
                <c:pt idx="3">
                  <c:v>6.6884095761618667</c:v>
                </c:pt>
                <c:pt idx="4">
                  <c:v>7.2345087596447915</c:v>
                </c:pt>
                <c:pt idx="5">
                  <c:v>4.4108299185775381</c:v>
                </c:pt>
                <c:pt idx="6">
                  <c:v>3.9055035151735642</c:v>
                </c:pt>
                <c:pt idx="7">
                  <c:v>2.7226168792363783</c:v>
                </c:pt>
                <c:pt idx="8">
                  <c:v>3.2946701914229362</c:v>
                </c:pt>
                <c:pt idx="9">
                  <c:v>3.5824879033976349</c:v>
                </c:pt>
                <c:pt idx="10">
                  <c:v>3.1828140739083803</c:v>
                </c:pt>
                <c:pt idx="11">
                  <c:v>1.860462460057021</c:v>
                </c:pt>
                <c:pt idx="12">
                  <c:v>1.953975829334488</c:v>
                </c:pt>
                <c:pt idx="13">
                  <c:v>1.8668735342668912</c:v>
                </c:pt>
                <c:pt idx="14">
                  <c:v>2.1317820967899461</c:v>
                </c:pt>
                <c:pt idx="15">
                  <c:v>1.6532976597036442</c:v>
                </c:pt>
                <c:pt idx="16">
                  <c:v>1.4808579497440721</c:v>
                </c:pt>
                <c:pt idx="17">
                  <c:v>1.6759969467486711</c:v>
                </c:pt>
                <c:pt idx="18">
                  <c:v>1.272185287598522</c:v>
                </c:pt>
                <c:pt idx="19">
                  <c:v>1.2712555954042792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aromatics!$I$27</c:f>
              <c:strCache>
                <c:ptCount val="1"/>
                <c:pt idx="0">
                  <c:v>LDS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aromatics!$I$28:$I$47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20.306314234065713</c:v>
                </c:pt>
                <c:pt idx="3">
                  <c:v>19.394331293705378</c:v>
                </c:pt>
                <c:pt idx="4">
                  <c:v>20.50988354709305</c:v>
                </c:pt>
                <c:pt idx="5">
                  <c:v>15.955226095795041</c:v>
                </c:pt>
                <c:pt idx="6">
                  <c:v>18.641993056932172</c:v>
                </c:pt>
                <c:pt idx="7">
                  <c:v>12.451216360327386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aromatics!$J$27</c:f>
              <c:strCache>
                <c:ptCount val="1"/>
                <c:pt idx="0">
                  <c:v>LON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aromatics!$J$28:$J$47</c:f>
              <c:numCache>
                <c:formatCode>General</c:formatCode>
                <c:ptCount val="20"/>
                <c:pt idx="0">
                  <c:v>13.113118017219719</c:v>
                </c:pt>
                <c:pt idx="1">
                  <c:v>22.09944629409264</c:v>
                </c:pt>
                <c:pt idx="2">
                  <c:v>20.699887257347036</c:v>
                </c:pt>
                <c:pt idx="3">
                  <c:v>19.851369502536581</c:v>
                </c:pt>
                <c:pt idx="4">
                  <c:v>19.848853827774963</c:v>
                </c:pt>
                <c:pt idx="5">
                  <c:v>14.93954188499184</c:v>
                </c:pt>
                <c:pt idx="6">
                  <c:v>16.154123214678712</c:v>
                </c:pt>
                <c:pt idx="7">
                  <c:v>11.8372144906293</c:v>
                </c:pt>
                <c:pt idx="8">
                  <c:v>0</c:v>
                </c:pt>
                <c:pt idx="9">
                  <c:v>0</c:v>
                </c:pt>
                <c:pt idx="10">
                  <c:v>16.393529932422428</c:v>
                </c:pt>
                <c:pt idx="11">
                  <c:v>4.8174575420231518</c:v>
                </c:pt>
                <c:pt idx="12">
                  <c:v>5.8880854191136898</c:v>
                </c:pt>
                <c:pt idx="13">
                  <c:v>4.8130714239433328</c:v>
                </c:pt>
                <c:pt idx="14">
                  <c:v>5.021233803011012</c:v>
                </c:pt>
                <c:pt idx="15">
                  <c:v>4.0091796505238628</c:v>
                </c:pt>
                <c:pt idx="16">
                  <c:v>3.598896911294601</c:v>
                </c:pt>
                <c:pt idx="17">
                  <c:v>3.208471231053788</c:v>
                </c:pt>
                <c:pt idx="18">
                  <c:v>2.9521680590095891</c:v>
                </c:pt>
                <c:pt idx="19">
                  <c:v>3.1240560053963393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aromatics!$K$27</c:f>
              <c:strCache>
                <c:ptCount val="1"/>
                <c:pt idx="0">
                  <c:v>LVP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aromatics!$K$28:$K$47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54.910637361940942</c:v>
                </c:pt>
                <c:pt idx="3">
                  <c:v>32.415616126586691</c:v>
                </c:pt>
                <c:pt idx="4">
                  <c:v>26.748936555873811</c:v>
                </c:pt>
                <c:pt idx="5">
                  <c:v>19.543207987300189</c:v>
                </c:pt>
                <c:pt idx="6">
                  <c:v>18.238748590244121</c:v>
                </c:pt>
                <c:pt idx="7">
                  <c:v>15.267646547017177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aromatics!$L$27</c:f>
              <c:strCache>
                <c:ptCount val="1"/>
                <c:pt idx="0">
                  <c:v>MID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aromatics!$L$28:$L$47</c:f>
              <c:numCache>
                <c:formatCode>General</c:formatCode>
                <c:ptCount val="20"/>
                <c:pt idx="0">
                  <c:v>16.023536291105771</c:v>
                </c:pt>
                <c:pt idx="1">
                  <c:v>28.65239581070427</c:v>
                </c:pt>
                <c:pt idx="2">
                  <c:v>17.414135571561538</c:v>
                </c:pt>
                <c:pt idx="3">
                  <c:v>15.208864933505302</c:v>
                </c:pt>
                <c:pt idx="4">
                  <c:v>17.169502479856227</c:v>
                </c:pt>
                <c:pt idx="5">
                  <c:v>11.94636641650696</c:v>
                </c:pt>
                <c:pt idx="6">
                  <c:v>12.352740853704919</c:v>
                </c:pt>
                <c:pt idx="7">
                  <c:v>10.226310718137867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aromatics!$M$27</c:f>
              <c:strCache>
                <c:ptCount val="1"/>
                <c:pt idx="0">
                  <c:v>LMY1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aromatics!$M$28:$M$47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90.694312522914146</c:v>
                </c:pt>
                <c:pt idx="5">
                  <c:v>79.267201968675522</c:v>
                </c:pt>
                <c:pt idx="6">
                  <c:v>70.577417520895906</c:v>
                </c:pt>
                <c:pt idx="7">
                  <c:v>66.475057190172393</c:v>
                </c:pt>
                <c:pt idx="8">
                  <c:v>48.715404626965565</c:v>
                </c:pt>
                <c:pt idx="9">
                  <c:v>39.018692298000467</c:v>
                </c:pt>
                <c:pt idx="10">
                  <c:v>30.68766559682469</c:v>
                </c:pt>
                <c:pt idx="11">
                  <c:v>26.308274382162768</c:v>
                </c:pt>
                <c:pt idx="12">
                  <c:v>21.818822787126219</c:v>
                </c:pt>
                <c:pt idx="13">
                  <c:v>17.016004715012791</c:v>
                </c:pt>
                <c:pt idx="14">
                  <c:v>15.432694742581148</c:v>
                </c:pt>
                <c:pt idx="15">
                  <c:v>14.7056192545096</c:v>
                </c:pt>
                <c:pt idx="16">
                  <c:v>11.246905281785192</c:v>
                </c:pt>
                <c:pt idx="17">
                  <c:v>9.5443141645922633</c:v>
                </c:pt>
                <c:pt idx="18">
                  <c:v>11.433686210939433</c:v>
                </c:pt>
                <c:pt idx="19">
                  <c:v>11.228561406218176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aromatics!$N$27</c:f>
              <c:strCache>
                <c:ptCount val="1"/>
                <c:pt idx="0">
                  <c:v>SOUT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aromatics!$A$28:$A$47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aromatics!$N$28:$N$47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49.591121582652121</c:v>
                </c:pt>
                <c:pt idx="3">
                  <c:v>35.292217272651449</c:v>
                </c:pt>
                <c:pt idx="4">
                  <c:v>33.83845682191405</c:v>
                </c:pt>
                <c:pt idx="5">
                  <c:v>23.529489512361121</c:v>
                </c:pt>
                <c:pt idx="6">
                  <c:v>23.647504806377359</c:v>
                </c:pt>
                <c:pt idx="7">
                  <c:v>21.336043238171229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664072"/>
        <c:axId val="325664856"/>
      </c:lineChart>
      <c:catAx>
        <c:axId val="325664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664856"/>
        <c:crosses val="autoZero"/>
        <c:auto val="1"/>
        <c:lblAlgn val="ctr"/>
        <c:lblOffset val="100"/>
        <c:noMultiLvlLbl val="0"/>
      </c:catAx>
      <c:valAx>
        <c:axId val="325664856"/>
        <c:scaling>
          <c:logBase val="10"/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30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30000" dirty="0"/>
                  <a:t>Total aromatics, µg m-3</a:t>
                </a:r>
              </a:p>
            </c:rich>
          </c:tx>
          <c:layout>
            <c:manualLayout>
              <c:xMode val="edge"/>
              <c:yMode val="edge"/>
              <c:x val="0"/>
              <c:y val="0.204408733787413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30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664072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olefins!$B$27</c:f>
              <c:strCache>
                <c:ptCount val="1"/>
                <c:pt idx="0">
                  <c:v>ACTH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square"/>
            <c:size val="5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olefins!$B$28:$B$47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0.58088322647142543</c:v>
                </c:pt>
                <c:pt idx="16">
                  <c:v>0.54619156342369235</c:v>
                </c:pt>
                <c:pt idx="17">
                  <c:v>0.66961200621305972</c:v>
                </c:pt>
                <c:pt idx="18">
                  <c:v>0.4069457078185158</c:v>
                </c:pt>
                <c:pt idx="19">
                  <c:v>0.18647008557157801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olefins!$C$27</c:f>
              <c:strCache>
                <c:ptCount val="1"/>
                <c:pt idx="0">
                  <c:v>BEL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olefins!$C$28:$C$47</c:f>
              <c:numCache>
                <c:formatCode>General</c:formatCode>
                <c:ptCount val="20"/>
                <c:pt idx="0">
                  <c:v>9.9950095175160651</c:v>
                </c:pt>
                <c:pt idx="1">
                  <c:v>6.5316307531220072</c:v>
                </c:pt>
                <c:pt idx="2">
                  <c:v>7.453901114210475</c:v>
                </c:pt>
                <c:pt idx="3">
                  <c:v>5.9557730815787631</c:v>
                </c:pt>
                <c:pt idx="4">
                  <c:v>6.6983097010636286</c:v>
                </c:pt>
                <c:pt idx="5">
                  <c:v>5.0159801168030445</c:v>
                </c:pt>
                <c:pt idx="6">
                  <c:v>4.2991106000956041</c:v>
                </c:pt>
                <c:pt idx="7">
                  <c:v>3.1241753447182945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olefins!$D$27</c:f>
              <c:strCache>
                <c:ptCount val="1"/>
                <c:pt idx="0">
                  <c:v>BIR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olefins!$D$28:$D$47</c:f>
              <c:numCache>
                <c:formatCode>General</c:formatCode>
                <c:ptCount val="20"/>
                <c:pt idx="0">
                  <c:v>15.258495357686545</c:v>
                </c:pt>
                <c:pt idx="1">
                  <c:v>8.9113733145321472</c:v>
                </c:pt>
                <c:pt idx="2">
                  <c:v>9.6043056165936971</c:v>
                </c:pt>
                <c:pt idx="3">
                  <c:v>10.539626625934869</c:v>
                </c:pt>
                <c:pt idx="4">
                  <c:v>9.4123490437417452</c:v>
                </c:pt>
                <c:pt idx="5">
                  <c:v>7.3511801344615622</c:v>
                </c:pt>
                <c:pt idx="6">
                  <c:v>6.3989054165688817</c:v>
                </c:pt>
                <c:pt idx="7">
                  <c:v>5.8936858714810949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olefins!$E$27</c:f>
              <c:strCache>
                <c:ptCount val="1"/>
                <c:pt idx="0">
                  <c:v>BRS</c:v>
                </c:pt>
              </c:strCache>
            </c:strRef>
          </c:tx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olefins!$E$28:$E$47</c:f>
              <c:numCache>
                <c:formatCode>General</c:formatCode>
                <c:ptCount val="20"/>
                <c:pt idx="0">
                  <c:v>0</c:v>
                </c:pt>
                <c:pt idx="1">
                  <c:v>8.3356704479359518</c:v>
                </c:pt>
                <c:pt idx="2">
                  <c:v>9.7931308844206484</c:v>
                </c:pt>
                <c:pt idx="3">
                  <c:v>9.6192283205419553</c:v>
                </c:pt>
                <c:pt idx="4">
                  <c:v>10.565388462742064</c:v>
                </c:pt>
                <c:pt idx="5">
                  <c:v>7.8898383929589686</c:v>
                </c:pt>
                <c:pt idx="6">
                  <c:v>6.956600736709059</c:v>
                </c:pt>
                <c:pt idx="7">
                  <c:v>5.3582708962653607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olefins!$F$27</c:f>
              <c:strCache>
                <c:ptCount val="1"/>
                <c:pt idx="0">
                  <c:v>CAR2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olefins!$F$28:$F$47</c:f>
              <c:numCache>
                <c:formatCode>General</c:formatCode>
                <c:ptCount val="20"/>
                <c:pt idx="0">
                  <c:v>0</c:v>
                </c:pt>
                <c:pt idx="1">
                  <c:v>11.832119705334661</c:v>
                </c:pt>
                <c:pt idx="2">
                  <c:v>9.7316497401493951</c:v>
                </c:pt>
                <c:pt idx="3">
                  <c:v>9.4235721602608553</c:v>
                </c:pt>
                <c:pt idx="4">
                  <c:v>10.292305144541103</c:v>
                </c:pt>
                <c:pt idx="5">
                  <c:v>9.1158487376266226</c:v>
                </c:pt>
                <c:pt idx="6">
                  <c:v>7.5620665840720687</c:v>
                </c:pt>
                <c:pt idx="7">
                  <c:v>7.2333921360453859</c:v>
                </c:pt>
                <c:pt idx="8">
                  <c:v>7.2763157639223426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olefins!$G$27</c:f>
              <c:strCache>
                <c:ptCount val="1"/>
                <c:pt idx="0">
                  <c:v>EDMS</c:v>
                </c:pt>
              </c:strCache>
            </c:strRef>
          </c:tx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olefins!$G$28:$G$47</c:f>
              <c:numCache>
                <c:formatCode>General</c:formatCode>
                <c:ptCount val="20"/>
                <c:pt idx="1">
                  <c:v>5.4036414954151493</c:v>
                </c:pt>
                <c:pt idx="2">
                  <c:v>5.7398294730952344</c:v>
                </c:pt>
                <c:pt idx="3">
                  <c:v>5.2329469612899215</c:v>
                </c:pt>
                <c:pt idx="4">
                  <c:v>5.7223760959134431</c:v>
                </c:pt>
                <c:pt idx="5">
                  <c:v>4.5608481494193747</c:v>
                </c:pt>
                <c:pt idx="6">
                  <c:v>4.6627319314481621</c:v>
                </c:pt>
                <c:pt idx="7">
                  <c:v>4.227791145003529</c:v>
                </c:pt>
                <c:pt idx="8">
                  <c:v>4.785931609791314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olefins!$H$27</c:f>
              <c:strCache>
                <c:ptCount val="1"/>
                <c:pt idx="0">
                  <c:v>HAR</c:v>
                </c:pt>
              </c:strCache>
            </c:strRef>
          </c:tx>
          <c:spPr>
            <a:ln w="5080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olefins!$H$28:$H$47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4.8990251954901503</c:v>
                </c:pt>
                <c:pt idx="3">
                  <c:v>3.6636329853615193</c:v>
                </c:pt>
                <c:pt idx="4">
                  <c:v>3.6333630587659922</c:v>
                </c:pt>
                <c:pt idx="5">
                  <c:v>2.332902165382261</c:v>
                </c:pt>
                <c:pt idx="6">
                  <c:v>1.8075327520673745</c:v>
                </c:pt>
                <c:pt idx="7">
                  <c:v>1.3209496242329695</c:v>
                </c:pt>
                <c:pt idx="8">
                  <c:v>1.6663394526600719</c:v>
                </c:pt>
                <c:pt idx="15">
                  <c:v>1.3409547870385565</c:v>
                </c:pt>
                <c:pt idx="16">
                  <c:v>1.4456094668365487</c:v>
                </c:pt>
                <c:pt idx="17">
                  <c:v>1.3780225129383585</c:v>
                </c:pt>
                <c:pt idx="18">
                  <c:v>1.0329505191252182</c:v>
                </c:pt>
                <c:pt idx="19">
                  <c:v>0.94152193213768287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olefins!$I$27</c:f>
              <c:strCache>
                <c:ptCount val="1"/>
                <c:pt idx="0">
                  <c:v>LDS</c:v>
                </c:pt>
              </c:strCache>
            </c:strRef>
          </c:tx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olefins!$I$28:$I$47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9.3260375746821058</c:v>
                </c:pt>
                <c:pt idx="3">
                  <c:v>9.1092336284478144</c:v>
                </c:pt>
                <c:pt idx="4">
                  <c:v>11.187137486010135</c:v>
                </c:pt>
                <c:pt idx="5">
                  <c:v>8.4792533075178955</c:v>
                </c:pt>
                <c:pt idx="6">
                  <c:v>8.1951752385582601</c:v>
                </c:pt>
                <c:pt idx="7">
                  <c:v>7.0388311373488968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olefins!$J$27</c:f>
              <c:strCache>
                <c:ptCount val="1"/>
                <c:pt idx="0">
                  <c:v>LON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olefins!$J$28:$J$47</c:f>
              <c:numCache>
                <c:formatCode>General</c:formatCode>
                <c:ptCount val="20"/>
                <c:pt idx="0">
                  <c:v>8.7854634788990769</c:v>
                </c:pt>
                <c:pt idx="1">
                  <c:v>10.181980982930771</c:v>
                </c:pt>
                <c:pt idx="2">
                  <c:v>9.5338009713470591</c:v>
                </c:pt>
                <c:pt idx="3">
                  <c:v>9.1059167173426996</c:v>
                </c:pt>
                <c:pt idx="4">
                  <c:v>8.3507219414703773</c:v>
                </c:pt>
                <c:pt idx="5">
                  <c:v>6.1117619262127461</c:v>
                </c:pt>
                <c:pt idx="6">
                  <c:v>6.426716731938849</c:v>
                </c:pt>
                <c:pt idx="7">
                  <c:v>5.4754083518256067</c:v>
                </c:pt>
                <c:pt idx="8">
                  <c:v>0</c:v>
                </c:pt>
                <c:pt idx="9">
                  <c:v>0</c:v>
                </c:pt>
                <c:pt idx="10">
                  <c:v>4.0376657998364616</c:v>
                </c:pt>
                <c:pt idx="11">
                  <c:v>2.3233336720571556</c:v>
                </c:pt>
                <c:pt idx="12">
                  <c:v>2.7657272110076452</c:v>
                </c:pt>
                <c:pt idx="13">
                  <c:v>2.389413300825741</c:v>
                </c:pt>
                <c:pt idx="14">
                  <c:v>2.4045284944180234</c:v>
                </c:pt>
                <c:pt idx="15">
                  <c:v>1.7886895899152782</c:v>
                </c:pt>
                <c:pt idx="16">
                  <c:v>1.8354892310734583</c:v>
                </c:pt>
                <c:pt idx="17">
                  <c:v>1.8219808850547627</c:v>
                </c:pt>
                <c:pt idx="18">
                  <c:v>2.4707138065099237</c:v>
                </c:pt>
                <c:pt idx="19">
                  <c:v>1.7758586274999144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olefins!$K$27</c:f>
              <c:strCache>
                <c:ptCount val="1"/>
                <c:pt idx="0">
                  <c:v>LVP</c:v>
                </c:pt>
              </c:strCache>
            </c:strRef>
          </c:tx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olefins!$K$28:$K$47</c:f>
              <c:numCache>
                <c:formatCode>General</c:formatCode>
                <c:ptCount val="20"/>
                <c:pt idx="0">
                  <c:v>4.46308463640987</c:v>
                </c:pt>
                <c:pt idx="1">
                  <c:v>2.2082041927173499</c:v>
                </c:pt>
                <c:pt idx="2">
                  <c:v>4.0694919996196166</c:v>
                </c:pt>
                <c:pt idx="3">
                  <c:v>8.2112257253394247</c:v>
                </c:pt>
                <c:pt idx="4">
                  <c:v>8.9936278788560369</c:v>
                </c:pt>
                <c:pt idx="5">
                  <c:v>9.4031518261742129</c:v>
                </c:pt>
                <c:pt idx="6">
                  <c:v>5.4684905769708498</c:v>
                </c:pt>
                <c:pt idx="7">
                  <c:v>5.1995684754422893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olefins!$L$27</c:f>
              <c:strCache>
                <c:ptCount val="1"/>
                <c:pt idx="0">
                  <c:v>MID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5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olefins!$L$28:$L$47</c:f>
              <c:numCache>
                <c:formatCode>General</c:formatCode>
                <c:ptCount val="20"/>
                <c:pt idx="0">
                  <c:v>10.451787806625843</c:v>
                </c:pt>
                <c:pt idx="1">
                  <c:v>11.249482559414544</c:v>
                </c:pt>
                <c:pt idx="2">
                  <c:v>9.7807846988168254</c:v>
                </c:pt>
                <c:pt idx="3">
                  <c:v>5.88024970343477</c:v>
                </c:pt>
                <c:pt idx="4">
                  <c:v>2.5293227702314627</c:v>
                </c:pt>
                <c:pt idx="5">
                  <c:v>1.6978873163412438</c:v>
                </c:pt>
                <c:pt idx="6">
                  <c:v>5.5560856167442774</c:v>
                </c:pt>
                <c:pt idx="7">
                  <c:v>5.59612918408504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olefins!$M$27</c:f>
              <c:strCache>
                <c:ptCount val="1"/>
                <c:pt idx="0">
                  <c:v>LMY1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olefins!$M$28:$M$47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49.043019070558245</c:v>
                </c:pt>
                <c:pt idx="5">
                  <c:v>41.39685363944804</c:v>
                </c:pt>
                <c:pt idx="6">
                  <c:v>32.744898637789404</c:v>
                </c:pt>
                <c:pt idx="7">
                  <c:v>31.627622609875864</c:v>
                </c:pt>
                <c:pt idx="8">
                  <c:v>22.247679925761254</c:v>
                </c:pt>
                <c:pt idx="9">
                  <c:v>17.132928986841115</c:v>
                </c:pt>
                <c:pt idx="10">
                  <c:v>13.855735135727102</c:v>
                </c:pt>
                <c:pt idx="11">
                  <c:v>11.683232867723312</c:v>
                </c:pt>
                <c:pt idx="12">
                  <c:v>9.8736717276008044</c:v>
                </c:pt>
                <c:pt idx="13">
                  <c:v>8.4967147239638159</c:v>
                </c:pt>
                <c:pt idx="14">
                  <c:v>7.8596784572807303</c:v>
                </c:pt>
                <c:pt idx="15">
                  <c:v>7.2414862673049187</c:v>
                </c:pt>
                <c:pt idx="16">
                  <c:v>6.3497120185423253</c:v>
                </c:pt>
                <c:pt idx="17">
                  <c:v>5.8930302676773412</c:v>
                </c:pt>
                <c:pt idx="18">
                  <c:v>4.8049393098355146</c:v>
                </c:pt>
                <c:pt idx="19">
                  <c:v>5.263398924173293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olefins!$N$27</c:f>
              <c:strCache>
                <c:ptCount val="1"/>
                <c:pt idx="0">
                  <c:v>SOUT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olefins!$A$28:$A$47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olefins!$N$28:$N$47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16.189549280937239</c:v>
                </c:pt>
                <c:pt idx="3">
                  <c:v>13.223855774099508</c:v>
                </c:pt>
                <c:pt idx="4">
                  <c:v>15.038086530973002</c:v>
                </c:pt>
                <c:pt idx="5">
                  <c:v>10.72008003542695</c:v>
                </c:pt>
                <c:pt idx="6">
                  <c:v>9.2347616555233767</c:v>
                </c:pt>
                <c:pt idx="7">
                  <c:v>9.6422288613849698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663288"/>
        <c:axId val="325661720"/>
      </c:lineChart>
      <c:catAx>
        <c:axId val="325663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5661720"/>
        <c:crosses val="autoZero"/>
        <c:auto val="1"/>
        <c:lblAlgn val="ctr"/>
        <c:lblOffset val="100"/>
        <c:noMultiLvlLbl val="0"/>
      </c:catAx>
      <c:valAx>
        <c:axId val="325661720"/>
        <c:scaling>
          <c:logBase val="10"/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alkenes and dialkenes, µg m</a:t>
                </a:r>
                <a:r>
                  <a:rPr lang="en-US" baseline="30000"/>
                  <a:t>-3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25663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83311461067366"/>
          <c:y val="7.6115485564304461E-2"/>
          <c:w val="0.15050021872265967"/>
          <c:h val="0.92388451443569553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'Total VOCs'!$B$49</c:f>
              <c:strCache>
                <c:ptCount val="1"/>
                <c:pt idx="0">
                  <c:v>ACTH</c:v>
                </c:pt>
              </c:strCache>
            </c:strRef>
          </c:tx>
          <c:marker>
            <c:symbol val="square"/>
            <c:size val="5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VOCs'!$B$50:$B$69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4.8416369198226139</c:v>
                </c:pt>
                <c:pt idx="16">
                  <c:v>3.9766252377719002</c:v>
                </c:pt>
                <c:pt idx="17">
                  <c:v>4.2916928432858361</c:v>
                </c:pt>
                <c:pt idx="18">
                  <c:v>2.6945208567688455</c:v>
                </c:pt>
                <c:pt idx="19">
                  <c:v>2.1238640353553881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'Total VOCs'!$C$49</c:f>
              <c:strCache>
                <c:ptCount val="1"/>
                <c:pt idx="0">
                  <c:v>BEL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VOCs'!$C$50:$C$69</c:f>
              <c:numCache>
                <c:formatCode>General</c:formatCode>
                <c:ptCount val="20"/>
                <c:pt idx="0">
                  <c:v>72.409000577910149</c:v>
                </c:pt>
                <c:pt idx="1">
                  <c:v>47.857232660875738</c:v>
                </c:pt>
                <c:pt idx="2">
                  <c:v>52.196968298969438</c:v>
                </c:pt>
                <c:pt idx="3">
                  <c:v>45.824675084469355</c:v>
                </c:pt>
                <c:pt idx="4">
                  <c:v>45.057625387200446</c:v>
                </c:pt>
                <c:pt idx="5">
                  <c:v>32.137836647913986</c:v>
                </c:pt>
                <c:pt idx="6">
                  <c:v>30.831701862344172</c:v>
                </c:pt>
                <c:pt idx="7">
                  <c:v>23.567132586700978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'Total VOCs'!$D$49</c:f>
              <c:strCache>
                <c:ptCount val="1"/>
                <c:pt idx="0">
                  <c:v>BIR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VOCs'!$D$50:$D$69</c:f>
              <c:numCache>
                <c:formatCode>General</c:formatCode>
                <c:ptCount val="20"/>
                <c:pt idx="0">
                  <c:v>102.20123556055329</c:v>
                </c:pt>
                <c:pt idx="1">
                  <c:v>67.611282795654262</c:v>
                </c:pt>
                <c:pt idx="2">
                  <c:v>69.650044717594426</c:v>
                </c:pt>
                <c:pt idx="3">
                  <c:v>64.480461875367723</c:v>
                </c:pt>
                <c:pt idx="4">
                  <c:v>64.421104780568641</c:v>
                </c:pt>
                <c:pt idx="5">
                  <c:v>48.199148659653076</c:v>
                </c:pt>
                <c:pt idx="6">
                  <c:v>51.962038468149196</c:v>
                </c:pt>
                <c:pt idx="7">
                  <c:v>38.876807671923686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'Total VOCs'!$E$49</c:f>
              <c:strCache>
                <c:ptCount val="1"/>
                <c:pt idx="0">
                  <c:v>BRS</c:v>
                </c:pt>
              </c:strCache>
            </c:strRef>
          </c:tx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VOCs'!$E$50:$E$69</c:f>
              <c:numCache>
                <c:formatCode>General</c:formatCode>
                <c:ptCount val="20"/>
                <c:pt idx="0">
                  <c:v>0</c:v>
                </c:pt>
                <c:pt idx="1">
                  <c:v>64.183716172221523</c:v>
                </c:pt>
                <c:pt idx="2">
                  <c:v>68.317431579533036</c:v>
                </c:pt>
                <c:pt idx="3">
                  <c:v>61.667549232532565</c:v>
                </c:pt>
                <c:pt idx="4">
                  <c:v>71.66544869028823</c:v>
                </c:pt>
                <c:pt idx="5">
                  <c:v>48.694109433504281</c:v>
                </c:pt>
                <c:pt idx="6">
                  <c:v>42.770738701950464</c:v>
                </c:pt>
                <c:pt idx="7">
                  <c:v>34.359631606922605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'Total VOCs'!$F$49</c:f>
              <c:strCache>
                <c:ptCount val="1"/>
                <c:pt idx="0">
                  <c:v>CAR2</c:v>
                </c:pt>
              </c:strCache>
            </c:strRef>
          </c:tx>
          <c:marker>
            <c:symbol val="diamond"/>
            <c:size val="5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VOCs'!$F$50:$F$69</c:f>
              <c:numCache>
                <c:formatCode>General</c:formatCode>
                <c:ptCount val="20"/>
                <c:pt idx="0">
                  <c:v>0</c:v>
                </c:pt>
                <c:pt idx="1">
                  <c:v>78.295935442028281</c:v>
                </c:pt>
                <c:pt idx="2">
                  <c:v>67.881194905857456</c:v>
                </c:pt>
                <c:pt idx="3">
                  <c:v>65.210609043759334</c:v>
                </c:pt>
                <c:pt idx="4">
                  <c:v>70.818360424390747</c:v>
                </c:pt>
                <c:pt idx="5">
                  <c:v>55.719703987394247</c:v>
                </c:pt>
                <c:pt idx="6">
                  <c:v>51.580375052240342</c:v>
                </c:pt>
                <c:pt idx="7">
                  <c:v>40.68567923780256</c:v>
                </c:pt>
                <c:pt idx="8">
                  <c:v>42.381989518845621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'Total VOCs'!$G$49</c:f>
              <c:strCache>
                <c:ptCount val="1"/>
                <c:pt idx="0">
                  <c:v>EDMS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VOCs'!$G$50:$G$69</c:f>
              <c:numCache>
                <c:formatCode>General</c:formatCode>
                <c:ptCount val="20"/>
                <c:pt idx="0">
                  <c:v>28.418474023673141</c:v>
                </c:pt>
                <c:pt idx="1">
                  <c:v>43.882444780329408</c:v>
                </c:pt>
                <c:pt idx="2">
                  <c:v>45.94179422830419</c:v>
                </c:pt>
                <c:pt idx="3">
                  <c:v>44.771072324273867</c:v>
                </c:pt>
                <c:pt idx="4">
                  <c:v>44.464738082776833</c:v>
                </c:pt>
                <c:pt idx="5">
                  <c:v>33.737781512804141</c:v>
                </c:pt>
                <c:pt idx="6">
                  <c:v>32.496635650602883</c:v>
                </c:pt>
                <c:pt idx="7">
                  <c:v>28.896367998802347</c:v>
                </c:pt>
                <c:pt idx="8">
                  <c:v>33.1926363196661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'Total VOCs'!$H$49</c:f>
              <c:strCache>
                <c:ptCount val="1"/>
                <c:pt idx="0">
                  <c:v>HAR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VOCs'!$H$50:$H$69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21.740774802280221</c:v>
                </c:pt>
                <c:pt idx="3">
                  <c:v>20.30735042253432</c:v>
                </c:pt>
                <c:pt idx="4">
                  <c:v>21.073844024194582</c:v>
                </c:pt>
                <c:pt idx="5">
                  <c:v>13.575190691259841</c:v>
                </c:pt>
                <c:pt idx="6">
                  <c:v>12.025641901977066</c:v>
                </c:pt>
                <c:pt idx="7">
                  <c:v>7.3939118593717694</c:v>
                </c:pt>
                <c:pt idx="8">
                  <c:v>10.109808943590849</c:v>
                </c:pt>
                <c:pt idx="14">
                  <c:v>7.5144429322235062</c:v>
                </c:pt>
                <c:pt idx="15">
                  <c:v>5.8274994022481241</c:v>
                </c:pt>
                <c:pt idx="16">
                  <c:v>5.8311156665848412</c:v>
                </c:pt>
                <c:pt idx="17">
                  <c:v>6.0826710084364164</c:v>
                </c:pt>
                <c:pt idx="18">
                  <c:v>4.7581016132494609</c:v>
                </c:pt>
                <c:pt idx="19">
                  <c:v>4.5595488746421751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'Total VOCs'!$I$49</c:f>
              <c:strCache>
                <c:ptCount val="1"/>
                <c:pt idx="0">
                  <c:v>LDS</c:v>
                </c:pt>
              </c:strCache>
            </c:strRef>
          </c:tx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VOCs'!$I$50:$I$69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68.077836979155322</c:v>
                </c:pt>
                <c:pt idx="3">
                  <c:v>66.4268011988501</c:v>
                </c:pt>
                <c:pt idx="4">
                  <c:v>71.877403929826855</c:v>
                </c:pt>
                <c:pt idx="5">
                  <c:v>51.325766956693975</c:v>
                </c:pt>
                <c:pt idx="6">
                  <c:v>56.684811708900234</c:v>
                </c:pt>
                <c:pt idx="7">
                  <c:v>42.431718574041653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'Total VOCs'!$J$49</c:f>
              <c:strCache>
                <c:ptCount val="1"/>
                <c:pt idx="0">
                  <c:v>LON</c:v>
                </c:pt>
              </c:strCache>
            </c:strRef>
          </c:tx>
          <c:spPr>
            <a:ln w="5080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VOCs'!$J$50:$J$69</c:f>
              <c:numCache>
                <c:formatCode>General</c:formatCode>
                <c:ptCount val="20"/>
                <c:pt idx="1">
                  <c:v>69.300015258388939</c:v>
                </c:pt>
                <c:pt idx="2">
                  <c:v>63.380833679870797</c:v>
                </c:pt>
                <c:pt idx="3">
                  <c:v>59.687783491580007</c:v>
                </c:pt>
                <c:pt idx="4">
                  <c:v>61.692200509062275</c:v>
                </c:pt>
                <c:pt idx="5">
                  <c:v>43.251096888965378</c:v>
                </c:pt>
                <c:pt idx="6">
                  <c:v>44.876999969997328</c:v>
                </c:pt>
                <c:pt idx="7">
                  <c:v>34.10455507478467</c:v>
                </c:pt>
                <c:pt idx="8">
                  <c:v>0</c:v>
                </c:pt>
                <c:pt idx="9">
                  <c:v>0</c:v>
                </c:pt>
                <c:pt idx="10">
                  <c:v>39.373422881092679</c:v>
                </c:pt>
                <c:pt idx="11">
                  <c:v>18.181777694744955</c:v>
                </c:pt>
                <c:pt idx="12">
                  <c:v>19.950648174623105</c:v>
                </c:pt>
                <c:pt idx="13">
                  <c:v>16.52572411562037</c:v>
                </c:pt>
                <c:pt idx="14">
                  <c:v>17.017791441795321</c:v>
                </c:pt>
                <c:pt idx="15">
                  <c:v>13.918511852154172</c:v>
                </c:pt>
                <c:pt idx="16">
                  <c:v>13.90274470571628</c:v>
                </c:pt>
                <c:pt idx="17">
                  <c:v>13.204828723466328</c:v>
                </c:pt>
                <c:pt idx="18">
                  <c:v>12.735324482945627</c:v>
                </c:pt>
                <c:pt idx="19">
                  <c:v>12.995044626998567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'Total VOCs'!$K$49</c:f>
              <c:strCache>
                <c:ptCount val="1"/>
                <c:pt idx="0">
                  <c:v>LVP</c:v>
                </c:pt>
              </c:strCache>
            </c:strRef>
          </c:tx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VOCs'!$K$50:$K$69</c:f>
              <c:numCache>
                <c:formatCode>General</c:formatCode>
                <c:ptCount val="20"/>
                <c:pt idx="2">
                  <c:v>105.83274819900332</c:v>
                </c:pt>
                <c:pt idx="3">
                  <c:v>74.913477199245932</c:v>
                </c:pt>
                <c:pt idx="4">
                  <c:v>72.589566085005117</c:v>
                </c:pt>
                <c:pt idx="5">
                  <c:v>56.7172090702297</c:v>
                </c:pt>
                <c:pt idx="6">
                  <c:v>48.018134124340278</c:v>
                </c:pt>
                <c:pt idx="7">
                  <c:v>41.608404172072859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'Total VOCs'!$L$49</c:f>
              <c:strCache>
                <c:ptCount val="1"/>
                <c:pt idx="0">
                  <c:v>MID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triangle"/>
            <c:size val="5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VOCs'!$L$50:$L$69</c:f>
              <c:numCache>
                <c:formatCode>General</c:formatCode>
                <c:ptCount val="20"/>
                <c:pt idx="0">
                  <c:v>63.896737879711495</c:v>
                </c:pt>
                <c:pt idx="1">
                  <c:v>54.062717640839494</c:v>
                </c:pt>
                <c:pt idx="2">
                  <c:v>60.235296374727795</c:v>
                </c:pt>
                <c:pt idx="3">
                  <c:v>48.422002295404923</c:v>
                </c:pt>
                <c:pt idx="4">
                  <c:v>55.084756221793093</c:v>
                </c:pt>
                <c:pt idx="5">
                  <c:v>34.964396950082225</c:v>
                </c:pt>
                <c:pt idx="6">
                  <c:v>35.184986284140834</c:v>
                </c:pt>
                <c:pt idx="7">
                  <c:v>34.361535215741881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'Total VOCs'!$M$49</c:f>
              <c:strCache>
                <c:ptCount val="1"/>
                <c:pt idx="0">
                  <c:v>LMY1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VOCs'!$M$50:$M$69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271.74492046171463</c:v>
                </c:pt>
                <c:pt idx="5">
                  <c:v>203.59951634606188</c:v>
                </c:pt>
                <c:pt idx="6">
                  <c:v>194.39099770737721</c:v>
                </c:pt>
                <c:pt idx="7">
                  <c:v>180.17521084371498</c:v>
                </c:pt>
                <c:pt idx="8">
                  <c:v>139.08189831314382</c:v>
                </c:pt>
                <c:pt idx="9">
                  <c:v>112.01815025425296</c:v>
                </c:pt>
                <c:pt idx="10">
                  <c:v>92.013939191549326</c:v>
                </c:pt>
                <c:pt idx="11">
                  <c:v>78.057639937807551</c:v>
                </c:pt>
                <c:pt idx="12">
                  <c:v>69.164294628104571</c:v>
                </c:pt>
                <c:pt idx="13">
                  <c:v>57.236046576382158</c:v>
                </c:pt>
                <c:pt idx="14">
                  <c:v>50.8051461710388</c:v>
                </c:pt>
                <c:pt idx="15">
                  <c:v>46.536276372257163</c:v>
                </c:pt>
                <c:pt idx="16">
                  <c:v>38.815544519063167</c:v>
                </c:pt>
                <c:pt idx="17">
                  <c:v>33.717469504298862</c:v>
                </c:pt>
                <c:pt idx="18">
                  <c:v>35.016511987152306</c:v>
                </c:pt>
                <c:pt idx="19">
                  <c:v>35.732875024397288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'Total VOCs'!$N$49</c:f>
              <c:strCache>
                <c:ptCount val="1"/>
                <c:pt idx="0">
                  <c:v>SOUT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'Total VOCs'!$A$50:$A$69</c:f>
              <c:numCache>
                <c:formatCode>General</c:formatCod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'Total VOCs'!$N$50:$N$69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123.95264248749939</c:v>
                </c:pt>
                <c:pt idx="3">
                  <c:v>96.723988807512029</c:v>
                </c:pt>
                <c:pt idx="4">
                  <c:v>94.356585657895195</c:v>
                </c:pt>
                <c:pt idx="5">
                  <c:v>65.354000388459824</c:v>
                </c:pt>
                <c:pt idx="6">
                  <c:v>55.884019467686443</c:v>
                </c:pt>
                <c:pt idx="7">
                  <c:v>60.247950731615155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662504"/>
        <c:axId val="325662896"/>
      </c:lineChart>
      <c:catAx>
        <c:axId val="325662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5662896"/>
        <c:crosses val="autoZero"/>
        <c:auto val="1"/>
        <c:lblAlgn val="ctr"/>
        <c:lblOffset val="100"/>
        <c:noMultiLvlLbl val="0"/>
      </c:catAx>
      <c:valAx>
        <c:axId val="325662896"/>
        <c:scaling>
          <c:logBase val="10"/>
          <c:orientation val="minMax"/>
          <c:max val="3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VOCs, µg m</a:t>
                </a:r>
                <a:r>
                  <a:rPr lang="en-US" baseline="30000"/>
                  <a:t>-3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25662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561089238845154"/>
          <c:y val="4.4377004957713621E-2"/>
          <c:w val="0.15050021872265967"/>
          <c:h val="0.91858595800524934"/>
        </c:manualLayout>
      </c:layout>
      <c:overlay val="0"/>
      <c:spPr>
        <a:ln>
          <a:solidFill>
            <a:srgbClr val="C00000"/>
          </a:solidFill>
        </a:ln>
      </c:sp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68914908652762"/>
          <c:y val="1.6670536372559882E-2"/>
          <c:w val="0.65421854616382835"/>
          <c:h val="0.88443387638423554"/>
        </c:manualLayout>
      </c:layout>
      <c:lineChart>
        <c:grouping val="standard"/>
        <c:varyColors val="0"/>
        <c:ser>
          <c:idx val="0"/>
          <c:order val="0"/>
          <c:tx>
            <c:strRef>
              <c:f>'Total VOCs'!$B$74</c:f>
              <c:strCache>
                <c:ptCount val="1"/>
                <c:pt idx="0">
                  <c:v>LMY1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'Total VOCs'!$A$75:$A$93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'Total VOCs'!$B$75:$B$93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271.74492046171463</c:v>
                </c:pt>
                <c:pt idx="4">
                  <c:v>203.59951634606188</c:v>
                </c:pt>
                <c:pt idx="5">
                  <c:v>194.39099770737721</c:v>
                </c:pt>
                <c:pt idx="6">
                  <c:v>180.17521084371498</c:v>
                </c:pt>
                <c:pt idx="7">
                  <c:v>139.08189831314382</c:v>
                </c:pt>
                <c:pt idx="8">
                  <c:v>112.01815025425296</c:v>
                </c:pt>
                <c:pt idx="9">
                  <c:v>92.013939191549326</c:v>
                </c:pt>
                <c:pt idx="10">
                  <c:v>78.057639937807551</c:v>
                </c:pt>
                <c:pt idx="11">
                  <c:v>69.164294628104571</c:v>
                </c:pt>
                <c:pt idx="12">
                  <c:v>57.236046576382158</c:v>
                </c:pt>
                <c:pt idx="13">
                  <c:v>50.8051461710388</c:v>
                </c:pt>
                <c:pt idx="14">
                  <c:v>46.536276372257163</c:v>
                </c:pt>
                <c:pt idx="15">
                  <c:v>38.815544519063167</c:v>
                </c:pt>
                <c:pt idx="16">
                  <c:v>33.717469504298862</c:v>
                </c:pt>
                <c:pt idx="17">
                  <c:v>35.016511987152306</c:v>
                </c:pt>
                <c:pt idx="18">
                  <c:v>35.732875024397288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'Total VOCs'!$C$74</c:f>
              <c:strCache>
                <c:ptCount val="1"/>
                <c:pt idx="0">
                  <c:v>LON</c:v>
                </c:pt>
              </c:strCache>
            </c:strRef>
          </c:tx>
          <c:marker>
            <c:symbol val="none"/>
          </c:marker>
          <c:cat>
            <c:numRef>
              <c:f>'Total VOCs'!$A$75:$A$93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'Total VOCs'!$C$75:$C$93</c:f>
              <c:numCache>
                <c:formatCode>General</c:formatCode>
                <c:ptCount val="19"/>
                <c:pt idx="0">
                  <c:v>69.300015258388939</c:v>
                </c:pt>
                <c:pt idx="1">
                  <c:v>63.380833679870797</c:v>
                </c:pt>
                <c:pt idx="2">
                  <c:v>59.687783491580007</c:v>
                </c:pt>
                <c:pt idx="3">
                  <c:v>61.692200509062275</c:v>
                </c:pt>
                <c:pt idx="4">
                  <c:v>43.251096888965378</c:v>
                </c:pt>
                <c:pt idx="5">
                  <c:v>44.876999969997328</c:v>
                </c:pt>
                <c:pt idx="6">
                  <c:v>34.10455507478467</c:v>
                </c:pt>
                <c:pt idx="7">
                  <c:v>0</c:v>
                </c:pt>
                <c:pt idx="8">
                  <c:v>0</c:v>
                </c:pt>
                <c:pt idx="10">
                  <c:v>18.181777694744955</c:v>
                </c:pt>
                <c:pt idx="11">
                  <c:v>19.950648174623105</c:v>
                </c:pt>
                <c:pt idx="12">
                  <c:v>16.52572411562037</c:v>
                </c:pt>
                <c:pt idx="13">
                  <c:v>17.017791441795321</c:v>
                </c:pt>
                <c:pt idx="14">
                  <c:v>13.918511852154172</c:v>
                </c:pt>
                <c:pt idx="15">
                  <c:v>13.90274470571628</c:v>
                </c:pt>
                <c:pt idx="16">
                  <c:v>13.204828723466328</c:v>
                </c:pt>
                <c:pt idx="17">
                  <c:v>12.735324482945627</c:v>
                </c:pt>
                <c:pt idx="18">
                  <c:v>12.995044626998567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'Total VOCs'!$D$74</c:f>
              <c:strCache>
                <c:ptCount val="1"/>
                <c:pt idx="0">
                  <c:v>HAR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'Total VOCs'!$A$75:$A$93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'Total VOCs'!$D$75:$D$93</c:f>
              <c:numCache>
                <c:formatCode>General</c:formatCode>
                <c:ptCount val="19"/>
                <c:pt idx="0">
                  <c:v>0</c:v>
                </c:pt>
                <c:pt idx="1">
                  <c:v>21.740774802280221</c:v>
                </c:pt>
                <c:pt idx="2">
                  <c:v>20.30735042253432</c:v>
                </c:pt>
                <c:pt idx="3">
                  <c:v>21.073844024194582</c:v>
                </c:pt>
                <c:pt idx="4">
                  <c:v>13.575190691259841</c:v>
                </c:pt>
                <c:pt idx="5">
                  <c:v>12.025641901977066</c:v>
                </c:pt>
                <c:pt idx="6">
                  <c:v>7.3939118593717694</c:v>
                </c:pt>
                <c:pt idx="7">
                  <c:v>10.109808943590849</c:v>
                </c:pt>
                <c:pt idx="13">
                  <c:v>7.5144429322235062</c:v>
                </c:pt>
                <c:pt idx="14">
                  <c:v>5.8274994022481241</c:v>
                </c:pt>
                <c:pt idx="15">
                  <c:v>5.8311156665848412</c:v>
                </c:pt>
                <c:pt idx="16">
                  <c:v>6.0826710084364164</c:v>
                </c:pt>
                <c:pt idx="17">
                  <c:v>4.7581016132494609</c:v>
                </c:pt>
                <c:pt idx="18">
                  <c:v>4.5595488746421751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665640"/>
        <c:axId val="325666032"/>
      </c:lineChart>
      <c:lineChart>
        <c:grouping val="standard"/>
        <c:varyColors val="0"/>
        <c:ser>
          <c:idx val="3"/>
          <c:order val="3"/>
          <c:tx>
            <c:strRef>
              <c:f>'Total VOCs'!$E$74</c:f>
              <c:strCache>
                <c:ptCount val="1"/>
                <c:pt idx="0">
                  <c:v>NAEI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'Total VOCs'!$A$75:$A$93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'Total VOCs'!$E$75:$E$93</c:f>
              <c:numCache>
                <c:formatCode>General</c:formatCode>
                <c:ptCount val="19"/>
                <c:pt idx="0">
                  <c:v>779.61114333724004</c:v>
                </c:pt>
                <c:pt idx="1">
                  <c:v>723.28930837245002</c:v>
                </c:pt>
                <c:pt idx="2">
                  <c:v>689.5069731822</c:v>
                </c:pt>
                <c:pt idx="3">
                  <c:v>610.01435374143</c:v>
                </c:pt>
                <c:pt idx="4">
                  <c:v>547.30651870134</c:v>
                </c:pt>
                <c:pt idx="5">
                  <c:v>479.71512906161001</c:v>
                </c:pt>
                <c:pt idx="6">
                  <c:v>401.92553138928997</c:v>
                </c:pt>
                <c:pt idx="7">
                  <c:v>359.50658941606002</c:v>
                </c:pt>
                <c:pt idx="8">
                  <c:v>303.5504695116</c:v>
                </c:pt>
                <c:pt idx="9">
                  <c:v>252.93860356366</c:v>
                </c:pt>
                <c:pt idx="10">
                  <c:v>211.05974296567999</c:v>
                </c:pt>
                <c:pt idx="11">
                  <c:v>176.06249896544</c:v>
                </c:pt>
                <c:pt idx="12">
                  <c:v>149.64484622692001</c:v>
                </c:pt>
                <c:pt idx="13">
                  <c:v>125.09309913468</c:v>
                </c:pt>
                <c:pt idx="14">
                  <c:v>107.76403230792999</c:v>
                </c:pt>
                <c:pt idx="15">
                  <c:v>71.055588876477998</c:v>
                </c:pt>
                <c:pt idx="16">
                  <c:v>58.522901539494001</c:v>
                </c:pt>
                <c:pt idx="17">
                  <c:v>47.346491348362001</c:v>
                </c:pt>
                <c:pt idx="18">
                  <c:v>39.689463040568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666424"/>
        <c:axId val="325660152"/>
      </c:lineChart>
      <c:catAx>
        <c:axId val="325665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anchor="t" anchorCtr="1"/>
          <a:lstStyle/>
          <a:p>
            <a:pPr>
              <a:defRPr/>
            </a:pPr>
            <a:endParaRPr lang="en-US"/>
          </a:p>
        </c:txPr>
        <c:crossAx val="325666032"/>
        <c:crosses val="autoZero"/>
        <c:auto val="1"/>
        <c:lblAlgn val="ctr"/>
        <c:lblOffset val="100"/>
        <c:tickLblSkip val="1"/>
        <c:noMultiLvlLbl val="0"/>
      </c:catAx>
      <c:valAx>
        <c:axId val="325666032"/>
        <c:scaling>
          <c:logBase val="10"/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VOC concentration, µg m</a:t>
                </a:r>
                <a:r>
                  <a:rPr lang="en-US" baseline="30000"/>
                  <a:t>-3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25665640"/>
        <c:crosses val="autoZero"/>
        <c:crossBetween val="between"/>
      </c:valAx>
      <c:valAx>
        <c:axId val="325660152"/>
        <c:scaling>
          <c:logBase val="10"/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UK road transport VOC emission, thousand tonnes yr</a:t>
                </a:r>
                <a:r>
                  <a:rPr lang="en-US" baseline="30000"/>
                  <a:t>-1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25666424"/>
        <c:crosses val="max"/>
        <c:crossBetween val="between"/>
      </c:valAx>
      <c:catAx>
        <c:axId val="325666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5660152"/>
        <c:crosses val="autoZero"/>
        <c:auto val="1"/>
        <c:lblAlgn val="ctr"/>
        <c:lblOffset val="100"/>
        <c:noMultiLvlLbl val="0"/>
      </c:cat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lullington_2013!$A$1:$A$364</c:f>
              <c:numCache>
                <c:formatCode>m/d/yyyy</c:formatCode>
                <c:ptCount val="364"/>
                <c:pt idx="0">
                  <c:v>41275</c:v>
                </c:pt>
                <c:pt idx="1">
                  <c:v>41276</c:v>
                </c:pt>
                <c:pt idx="2">
                  <c:v>41277</c:v>
                </c:pt>
                <c:pt idx="3">
                  <c:v>41278</c:v>
                </c:pt>
                <c:pt idx="4">
                  <c:v>41279</c:v>
                </c:pt>
                <c:pt idx="5">
                  <c:v>41280</c:v>
                </c:pt>
                <c:pt idx="6">
                  <c:v>41281</c:v>
                </c:pt>
                <c:pt idx="7">
                  <c:v>41282</c:v>
                </c:pt>
                <c:pt idx="8">
                  <c:v>41283</c:v>
                </c:pt>
                <c:pt idx="9">
                  <c:v>41284</c:v>
                </c:pt>
                <c:pt idx="10">
                  <c:v>41285</c:v>
                </c:pt>
                <c:pt idx="11">
                  <c:v>41286</c:v>
                </c:pt>
                <c:pt idx="12">
                  <c:v>41287</c:v>
                </c:pt>
                <c:pt idx="13">
                  <c:v>41288</c:v>
                </c:pt>
                <c:pt idx="14">
                  <c:v>41289</c:v>
                </c:pt>
                <c:pt idx="15">
                  <c:v>41290</c:v>
                </c:pt>
                <c:pt idx="16">
                  <c:v>41291</c:v>
                </c:pt>
                <c:pt idx="17">
                  <c:v>41292</c:v>
                </c:pt>
                <c:pt idx="18">
                  <c:v>41293</c:v>
                </c:pt>
                <c:pt idx="19">
                  <c:v>41294</c:v>
                </c:pt>
                <c:pt idx="20">
                  <c:v>41295</c:v>
                </c:pt>
                <c:pt idx="21">
                  <c:v>41296</c:v>
                </c:pt>
                <c:pt idx="22">
                  <c:v>41297</c:v>
                </c:pt>
                <c:pt idx="23">
                  <c:v>41298</c:v>
                </c:pt>
                <c:pt idx="24">
                  <c:v>41299</c:v>
                </c:pt>
                <c:pt idx="25">
                  <c:v>41300</c:v>
                </c:pt>
                <c:pt idx="26">
                  <c:v>41301</c:v>
                </c:pt>
                <c:pt idx="27">
                  <c:v>41302</c:v>
                </c:pt>
                <c:pt idx="28">
                  <c:v>41303</c:v>
                </c:pt>
                <c:pt idx="29">
                  <c:v>41304</c:v>
                </c:pt>
                <c:pt idx="30">
                  <c:v>41305</c:v>
                </c:pt>
                <c:pt idx="31">
                  <c:v>41306</c:v>
                </c:pt>
                <c:pt idx="32">
                  <c:v>41307</c:v>
                </c:pt>
                <c:pt idx="33">
                  <c:v>41308</c:v>
                </c:pt>
                <c:pt idx="34">
                  <c:v>41309</c:v>
                </c:pt>
                <c:pt idx="35">
                  <c:v>41310</c:v>
                </c:pt>
                <c:pt idx="36">
                  <c:v>41311</c:v>
                </c:pt>
                <c:pt idx="37">
                  <c:v>41312</c:v>
                </c:pt>
                <c:pt idx="38">
                  <c:v>41313</c:v>
                </c:pt>
                <c:pt idx="39">
                  <c:v>41314</c:v>
                </c:pt>
                <c:pt idx="40">
                  <c:v>41315</c:v>
                </c:pt>
                <c:pt idx="41">
                  <c:v>41316</c:v>
                </c:pt>
                <c:pt idx="42">
                  <c:v>41317</c:v>
                </c:pt>
                <c:pt idx="43">
                  <c:v>41318</c:v>
                </c:pt>
                <c:pt idx="44">
                  <c:v>41319</c:v>
                </c:pt>
                <c:pt idx="45">
                  <c:v>41320</c:v>
                </c:pt>
                <c:pt idx="46">
                  <c:v>41321</c:v>
                </c:pt>
                <c:pt idx="47">
                  <c:v>41322</c:v>
                </c:pt>
                <c:pt idx="48">
                  <c:v>41323</c:v>
                </c:pt>
                <c:pt idx="49">
                  <c:v>41324</c:v>
                </c:pt>
                <c:pt idx="50">
                  <c:v>41325</c:v>
                </c:pt>
                <c:pt idx="51">
                  <c:v>41326</c:v>
                </c:pt>
                <c:pt idx="52">
                  <c:v>41327</c:v>
                </c:pt>
                <c:pt idx="53">
                  <c:v>41328</c:v>
                </c:pt>
                <c:pt idx="54">
                  <c:v>41329</c:v>
                </c:pt>
                <c:pt idx="55">
                  <c:v>41330</c:v>
                </c:pt>
                <c:pt idx="56">
                  <c:v>41331</c:v>
                </c:pt>
                <c:pt idx="57">
                  <c:v>41332</c:v>
                </c:pt>
                <c:pt idx="58">
                  <c:v>41333</c:v>
                </c:pt>
                <c:pt idx="59">
                  <c:v>41334</c:v>
                </c:pt>
                <c:pt idx="60">
                  <c:v>41335</c:v>
                </c:pt>
                <c:pt idx="61">
                  <c:v>41336</c:v>
                </c:pt>
                <c:pt idx="62">
                  <c:v>41337</c:v>
                </c:pt>
                <c:pt idx="63">
                  <c:v>41338</c:v>
                </c:pt>
                <c:pt idx="64">
                  <c:v>41339</c:v>
                </c:pt>
                <c:pt idx="65">
                  <c:v>41340</c:v>
                </c:pt>
                <c:pt idx="66">
                  <c:v>41341</c:v>
                </c:pt>
                <c:pt idx="67">
                  <c:v>41342</c:v>
                </c:pt>
                <c:pt idx="68">
                  <c:v>41343</c:v>
                </c:pt>
                <c:pt idx="69">
                  <c:v>41344</c:v>
                </c:pt>
                <c:pt idx="70">
                  <c:v>41345</c:v>
                </c:pt>
                <c:pt idx="71">
                  <c:v>41346</c:v>
                </c:pt>
                <c:pt idx="72">
                  <c:v>41347</c:v>
                </c:pt>
                <c:pt idx="73">
                  <c:v>41348</c:v>
                </c:pt>
                <c:pt idx="74">
                  <c:v>41349</c:v>
                </c:pt>
                <c:pt idx="75">
                  <c:v>41350</c:v>
                </c:pt>
                <c:pt idx="76">
                  <c:v>41351</c:v>
                </c:pt>
                <c:pt idx="77">
                  <c:v>41352</c:v>
                </c:pt>
                <c:pt idx="78">
                  <c:v>41353</c:v>
                </c:pt>
                <c:pt idx="79">
                  <c:v>41354</c:v>
                </c:pt>
                <c:pt idx="80">
                  <c:v>41355</c:v>
                </c:pt>
                <c:pt idx="81">
                  <c:v>41356</c:v>
                </c:pt>
                <c:pt idx="82">
                  <c:v>41357</c:v>
                </c:pt>
                <c:pt idx="83">
                  <c:v>41358</c:v>
                </c:pt>
                <c:pt idx="84">
                  <c:v>41359</c:v>
                </c:pt>
                <c:pt idx="85">
                  <c:v>41360</c:v>
                </c:pt>
                <c:pt idx="86">
                  <c:v>41361</c:v>
                </c:pt>
                <c:pt idx="87">
                  <c:v>41362</c:v>
                </c:pt>
                <c:pt idx="88">
                  <c:v>41363</c:v>
                </c:pt>
                <c:pt idx="89">
                  <c:v>41364</c:v>
                </c:pt>
                <c:pt idx="90">
                  <c:v>41365</c:v>
                </c:pt>
                <c:pt idx="91">
                  <c:v>41366</c:v>
                </c:pt>
                <c:pt idx="92">
                  <c:v>41367</c:v>
                </c:pt>
                <c:pt idx="93">
                  <c:v>41368</c:v>
                </c:pt>
                <c:pt idx="94">
                  <c:v>41369</c:v>
                </c:pt>
                <c:pt idx="95">
                  <c:v>41370</c:v>
                </c:pt>
                <c:pt idx="96">
                  <c:v>41371</c:v>
                </c:pt>
                <c:pt idx="97">
                  <c:v>41372</c:v>
                </c:pt>
                <c:pt idx="98">
                  <c:v>41373</c:v>
                </c:pt>
                <c:pt idx="99">
                  <c:v>41374</c:v>
                </c:pt>
                <c:pt idx="100">
                  <c:v>41375</c:v>
                </c:pt>
                <c:pt idx="101">
                  <c:v>41376</c:v>
                </c:pt>
                <c:pt idx="102">
                  <c:v>41377</c:v>
                </c:pt>
                <c:pt idx="103">
                  <c:v>41378</c:v>
                </c:pt>
                <c:pt idx="104">
                  <c:v>41379</c:v>
                </c:pt>
                <c:pt idx="105">
                  <c:v>41380</c:v>
                </c:pt>
                <c:pt idx="106">
                  <c:v>41381</c:v>
                </c:pt>
                <c:pt idx="107">
                  <c:v>41382</c:v>
                </c:pt>
                <c:pt idx="108">
                  <c:v>41383</c:v>
                </c:pt>
                <c:pt idx="109">
                  <c:v>41384</c:v>
                </c:pt>
                <c:pt idx="110">
                  <c:v>41385</c:v>
                </c:pt>
                <c:pt idx="111">
                  <c:v>41386</c:v>
                </c:pt>
                <c:pt idx="112">
                  <c:v>41387</c:v>
                </c:pt>
                <c:pt idx="113">
                  <c:v>41388</c:v>
                </c:pt>
                <c:pt idx="114">
                  <c:v>41389</c:v>
                </c:pt>
                <c:pt idx="115">
                  <c:v>41390</c:v>
                </c:pt>
                <c:pt idx="116">
                  <c:v>41391</c:v>
                </c:pt>
                <c:pt idx="117">
                  <c:v>41392</c:v>
                </c:pt>
                <c:pt idx="118">
                  <c:v>41393</c:v>
                </c:pt>
                <c:pt idx="119">
                  <c:v>41394</c:v>
                </c:pt>
                <c:pt idx="120">
                  <c:v>41395</c:v>
                </c:pt>
                <c:pt idx="121">
                  <c:v>41396</c:v>
                </c:pt>
                <c:pt idx="122">
                  <c:v>41397</c:v>
                </c:pt>
                <c:pt idx="123">
                  <c:v>41398</c:v>
                </c:pt>
                <c:pt idx="124">
                  <c:v>41399</c:v>
                </c:pt>
                <c:pt idx="125">
                  <c:v>41400</c:v>
                </c:pt>
                <c:pt idx="126">
                  <c:v>41401</c:v>
                </c:pt>
                <c:pt idx="127">
                  <c:v>41402</c:v>
                </c:pt>
                <c:pt idx="128">
                  <c:v>41403</c:v>
                </c:pt>
                <c:pt idx="129">
                  <c:v>41404</c:v>
                </c:pt>
                <c:pt idx="130">
                  <c:v>41405</c:v>
                </c:pt>
                <c:pt idx="131">
                  <c:v>41406</c:v>
                </c:pt>
                <c:pt idx="132">
                  <c:v>41407</c:v>
                </c:pt>
                <c:pt idx="133">
                  <c:v>41408</c:v>
                </c:pt>
                <c:pt idx="134">
                  <c:v>41409</c:v>
                </c:pt>
                <c:pt idx="135">
                  <c:v>41410</c:v>
                </c:pt>
                <c:pt idx="136">
                  <c:v>41411</c:v>
                </c:pt>
                <c:pt idx="137">
                  <c:v>41412</c:v>
                </c:pt>
                <c:pt idx="138">
                  <c:v>41413</c:v>
                </c:pt>
                <c:pt idx="139">
                  <c:v>41414</c:v>
                </c:pt>
                <c:pt idx="140">
                  <c:v>41415</c:v>
                </c:pt>
                <c:pt idx="141">
                  <c:v>41416</c:v>
                </c:pt>
                <c:pt idx="142">
                  <c:v>41417</c:v>
                </c:pt>
                <c:pt idx="143">
                  <c:v>41418</c:v>
                </c:pt>
                <c:pt idx="144">
                  <c:v>41419</c:v>
                </c:pt>
                <c:pt idx="145">
                  <c:v>41420</c:v>
                </c:pt>
                <c:pt idx="146">
                  <c:v>41421</c:v>
                </c:pt>
                <c:pt idx="147">
                  <c:v>41422</c:v>
                </c:pt>
                <c:pt idx="148">
                  <c:v>41423</c:v>
                </c:pt>
                <c:pt idx="149">
                  <c:v>41424</c:v>
                </c:pt>
                <c:pt idx="150">
                  <c:v>41425</c:v>
                </c:pt>
                <c:pt idx="151">
                  <c:v>41426</c:v>
                </c:pt>
                <c:pt idx="152">
                  <c:v>41427</c:v>
                </c:pt>
                <c:pt idx="153">
                  <c:v>41428</c:v>
                </c:pt>
                <c:pt idx="154">
                  <c:v>41429</c:v>
                </c:pt>
                <c:pt idx="155">
                  <c:v>41430</c:v>
                </c:pt>
                <c:pt idx="156">
                  <c:v>41431</c:v>
                </c:pt>
                <c:pt idx="157">
                  <c:v>41432</c:v>
                </c:pt>
                <c:pt idx="158">
                  <c:v>41433</c:v>
                </c:pt>
                <c:pt idx="159">
                  <c:v>41434</c:v>
                </c:pt>
                <c:pt idx="160">
                  <c:v>41435</c:v>
                </c:pt>
                <c:pt idx="161">
                  <c:v>41436</c:v>
                </c:pt>
                <c:pt idx="162">
                  <c:v>41437</c:v>
                </c:pt>
                <c:pt idx="163">
                  <c:v>41438</c:v>
                </c:pt>
                <c:pt idx="164">
                  <c:v>41439</c:v>
                </c:pt>
                <c:pt idx="165">
                  <c:v>41440</c:v>
                </c:pt>
                <c:pt idx="166">
                  <c:v>41441</c:v>
                </c:pt>
                <c:pt idx="167">
                  <c:v>41442</c:v>
                </c:pt>
                <c:pt idx="168">
                  <c:v>41443</c:v>
                </c:pt>
                <c:pt idx="169">
                  <c:v>41444</c:v>
                </c:pt>
                <c:pt idx="170">
                  <c:v>41445</c:v>
                </c:pt>
                <c:pt idx="171">
                  <c:v>41446</c:v>
                </c:pt>
                <c:pt idx="172">
                  <c:v>41447</c:v>
                </c:pt>
                <c:pt idx="173">
                  <c:v>41448</c:v>
                </c:pt>
                <c:pt idx="174">
                  <c:v>41449</c:v>
                </c:pt>
                <c:pt idx="175">
                  <c:v>41450</c:v>
                </c:pt>
                <c:pt idx="176">
                  <c:v>41451</c:v>
                </c:pt>
                <c:pt idx="177">
                  <c:v>41452</c:v>
                </c:pt>
                <c:pt idx="178">
                  <c:v>41453</c:v>
                </c:pt>
                <c:pt idx="179">
                  <c:v>41454</c:v>
                </c:pt>
                <c:pt idx="180">
                  <c:v>41455</c:v>
                </c:pt>
                <c:pt idx="181">
                  <c:v>41456</c:v>
                </c:pt>
                <c:pt idx="182">
                  <c:v>41457</c:v>
                </c:pt>
                <c:pt idx="183">
                  <c:v>41458</c:v>
                </c:pt>
                <c:pt idx="184">
                  <c:v>41459</c:v>
                </c:pt>
                <c:pt idx="185">
                  <c:v>41460</c:v>
                </c:pt>
                <c:pt idx="186">
                  <c:v>41461</c:v>
                </c:pt>
                <c:pt idx="187">
                  <c:v>41462</c:v>
                </c:pt>
                <c:pt idx="188">
                  <c:v>41463</c:v>
                </c:pt>
                <c:pt idx="189">
                  <c:v>41464</c:v>
                </c:pt>
                <c:pt idx="190">
                  <c:v>41465</c:v>
                </c:pt>
                <c:pt idx="191">
                  <c:v>41466</c:v>
                </c:pt>
                <c:pt idx="192">
                  <c:v>41467</c:v>
                </c:pt>
                <c:pt idx="193">
                  <c:v>41468</c:v>
                </c:pt>
                <c:pt idx="194">
                  <c:v>41469</c:v>
                </c:pt>
                <c:pt idx="195">
                  <c:v>41470</c:v>
                </c:pt>
                <c:pt idx="196">
                  <c:v>41471</c:v>
                </c:pt>
                <c:pt idx="197">
                  <c:v>41472</c:v>
                </c:pt>
                <c:pt idx="198">
                  <c:v>41473</c:v>
                </c:pt>
                <c:pt idx="199">
                  <c:v>41474</c:v>
                </c:pt>
                <c:pt idx="200">
                  <c:v>41475</c:v>
                </c:pt>
                <c:pt idx="201">
                  <c:v>41476</c:v>
                </c:pt>
                <c:pt idx="202">
                  <c:v>41477</c:v>
                </c:pt>
                <c:pt idx="203">
                  <c:v>41478</c:v>
                </c:pt>
                <c:pt idx="204">
                  <c:v>41479</c:v>
                </c:pt>
                <c:pt idx="205">
                  <c:v>41480</c:v>
                </c:pt>
                <c:pt idx="206">
                  <c:v>41481</c:v>
                </c:pt>
                <c:pt idx="207">
                  <c:v>41482</c:v>
                </c:pt>
                <c:pt idx="208">
                  <c:v>41483</c:v>
                </c:pt>
                <c:pt idx="209">
                  <c:v>41484</c:v>
                </c:pt>
                <c:pt idx="210">
                  <c:v>41485</c:v>
                </c:pt>
                <c:pt idx="211">
                  <c:v>41486</c:v>
                </c:pt>
                <c:pt idx="212">
                  <c:v>41487</c:v>
                </c:pt>
                <c:pt idx="213">
                  <c:v>41488</c:v>
                </c:pt>
                <c:pt idx="214">
                  <c:v>41489</c:v>
                </c:pt>
                <c:pt idx="215">
                  <c:v>41490</c:v>
                </c:pt>
                <c:pt idx="216">
                  <c:v>41491</c:v>
                </c:pt>
                <c:pt idx="217">
                  <c:v>41492</c:v>
                </c:pt>
                <c:pt idx="218">
                  <c:v>41493</c:v>
                </c:pt>
                <c:pt idx="219">
                  <c:v>41494</c:v>
                </c:pt>
                <c:pt idx="220">
                  <c:v>41495</c:v>
                </c:pt>
                <c:pt idx="221">
                  <c:v>41496</c:v>
                </c:pt>
                <c:pt idx="222">
                  <c:v>41497</c:v>
                </c:pt>
                <c:pt idx="223">
                  <c:v>41498</c:v>
                </c:pt>
                <c:pt idx="224">
                  <c:v>41499</c:v>
                </c:pt>
                <c:pt idx="225">
                  <c:v>41500</c:v>
                </c:pt>
                <c:pt idx="226">
                  <c:v>41501</c:v>
                </c:pt>
                <c:pt idx="227">
                  <c:v>41502</c:v>
                </c:pt>
                <c:pt idx="228">
                  <c:v>41503</c:v>
                </c:pt>
                <c:pt idx="229">
                  <c:v>41504</c:v>
                </c:pt>
                <c:pt idx="230">
                  <c:v>41505</c:v>
                </c:pt>
                <c:pt idx="231">
                  <c:v>41506</c:v>
                </c:pt>
                <c:pt idx="232">
                  <c:v>41507</c:v>
                </c:pt>
                <c:pt idx="233">
                  <c:v>41508</c:v>
                </c:pt>
                <c:pt idx="234">
                  <c:v>41509</c:v>
                </c:pt>
                <c:pt idx="235">
                  <c:v>41510</c:v>
                </c:pt>
                <c:pt idx="236">
                  <c:v>41511</c:v>
                </c:pt>
                <c:pt idx="237">
                  <c:v>41512</c:v>
                </c:pt>
                <c:pt idx="238">
                  <c:v>41513</c:v>
                </c:pt>
                <c:pt idx="239">
                  <c:v>41514</c:v>
                </c:pt>
                <c:pt idx="240">
                  <c:v>41515</c:v>
                </c:pt>
                <c:pt idx="241">
                  <c:v>41516</c:v>
                </c:pt>
                <c:pt idx="242">
                  <c:v>41517</c:v>
                </c:pt>
                <c:pt idx="243">
                  <c:v>41518</c:v>
                </c:pt>
                <c:pt idx="244">
                  <c:v>41519</c:v>
                </c:pt>
                <c:pt idx="245">
                  <c:v>41520</c:v>
                </c:pt>
                <c:pt idx="246">
                  <c:v>41521</c:v>
                </c:pt>
                <c:pt idx="247">
                  <c:v>41522</c:v>
                </c:pt>
                <c:pt idx="248">
                  <c:v>41523</c:v>
                </c:pt>
                <c:pt idx="249">
                  <c:v>41524</c:v>
                </c:pt>
                <c:pt idx="250">
                  <c:v>41525</c:v>
                </c:pt>
                <c:pt idx="251">
                  <c:v>41526</c:v>
                </c:pt>
                <c:pt idx="252">
                  <c:v>41527</c:v>
                </c:pt>
                <c:pt idx="253">
                  <c:v>41528</c:v>
                </c:pt>
                <c:pt idx="254">
                  <c:v>41529</c:v>
                </c:pt>
                <c:pt idx="255">
                  <c:v>41530</c:v>
                </c:pt>
                <c:pt idx="256">
                  <c:v>41531</c:v>
                </c:pt>
                <c:pt idx="257">
                  <c:v>41532</c:v>
                </c:pt>
                <c:pt idx="258">
                  <c:v>41533</c:v>
                </c:pt>
                <c:pt idx="259">
                  <c:v>41534</c:v>
                </c:pt>
                <c:pt idx="260">
                  <c:v>41535</c:v>
                </c:pt>
                <c:pt idx="261">
                  <c:v>41536</c:v>
                </c:pt>
                <c:pt idx="262">
                  <c:v>41537</c:v>
                </c:pt>
                <c:pt idx="263">
                  <c:v>41538</c:v>
                </c:pt>
                <c:pt idx="264">
                  <c:v>41539</c:v>
                </c:pt>
                <c:pt idx="265">
                  <c:v>41540</c:v>
                </c:pt>
                <c:pt idx="266">
                  <c:v>41541</c:v>
                </c:pt>
                <c:pt idx="267">
                  <c:v>41542</c:v>
                </c:pt>
                <c:pt idx="268">
                  <c:v>41543</c:v>
                </c:pt>
                <c:pt idx="269">
                  <c:v>41544</c:v>
                </c:pt>
                <c:pt idx="270">
                  <c:v>41545</c:v>
                </c:pt>
                <c:pt idx="271">
                  <c:v>41546</c:v>
                </c:pt>
                <c:pt idx="272">
                  <c:v>41547</c:v>
                </c:pt>
                <c:pt idx="273">
                  <c:v>41548</c:v>
                </c:pt>
                <c:pt idx="274">
                  <c:v>41549</c:v>
                </c:pt>
                <c:pt idx="275">
                  <c:v>41550</c:v>
                </c:pt>
                <c:pt idx="276">
                  <c:v>41551</c:v>
                </c:pt>
                <c:pt idx="277">
                  <c:v>41552</c:v>
                </c:pt>
                <c:pt idx="278">
                  <c:v>41553</c:v>
                </c:pt>
                <c:pt idx="279">
                  <c:v>41554</c:v>
                </c:pt>
                <c:pt idx="280">
                  <c:v>41555</c:v>
                </c:pt>
                <c:pt idx="281">
                  <c:v>41556</c:v>
                </c:pt>
                <c:pt idx="282">
                  <c:v>41557</c:v>
                </c:pt>
                <c:pt idx="283">
                  <c:v>41558</c:v>
                </c:pt>
                <c:pt idx="284">
                  <c:v>41559</c:v>
                </c:pt>
                <c:pt idx="285">
                  <c:v>41560</c:v>
                </c:pt>
                <c:pt idx="286">
                  <c:v>41561</c:v>
                </c:pt>
                <c:pt idx="287">
                  <c:v>41562</c:v>
                </c:pt>
                <c:pt idx="288">
                  <c:v>41563</c:v>
                </c:pt>
                <c:pt idx="289">
                  <c:v>41564</c:v>
                </c:pt>
                <c:pt idx="290">
                  <c:v>41565</c:v>
                </c:pt>
                <c:pt idx="291">
                  <c:v>41566</c:v>
                </c:pt>
                <c:pt idx="292">
                  <c:v>41567</c:v>
                </c:pt>
                <c:pt idx="293">
                  <c:v>41568</c:v>
                </c:pt>
                <c:pt idx="294">
                  <c:v>41569</c:v>
                </c:pt>
                <c:pt idx="295">
                  <c:v>41570</c:v>
                </c:pt>
                <c:pt idx="296">
                  <c:v>41571</c:v>
                </c:pt>
                <c:pt idx="297">
                  <c:v>41572</c:v>
                </c:pt>
                <c:pt idx="298">
                  <c:v>41573</c:v>
                </c:pt>
                <c:pt idx="299">
                  <c:v>41574</c:v>
                </c:pt>
                <c:pt idx="300">
                  <c:v>41575</c:v>
                </c:pt>
                <c:pt idx="301">
                  <c:v>41576</c:v>
                </c:pt>
                <c:pt idx="302">
                  <c:v>41577</c:v>
                </c:pt>
                <c:pt idx="303">
                  <c:v>41578</c:v>
                </c:pt>
                <c:pt idx="304">
                  <c:v>41579</c:v>
                </c:pt>
                <c:pt idx="305">
                  <c:v>41580</c:v>
                </c:pt>
                <c:pt idx="306">
                  <c:v>41581</c:v>
                </c:pt>
                <c:pt idx="307">
                  <c:v>41582</c:v>
                </c:pt>
                <c:pt idx="308">
                  <c:v>41583</c:v>
                </c:pt>
                <c:pt idx="309">
                  <c:v>41584</c:v>
                </c:pt>
                <c:pt idx="310">
                  <c:v>41585</c:v>
                </c:pt>
                <c:pt idx="311">
                  <c:v>41586</c:v>
                </c:pt>
                <c:pt idx="312">
                  <c:v>41587</c:v>
                </c:pt>
                <c:pt idx="313">
                  <c:v>41588</c:v>
                </c:pt>
                <c:pt idx="314">
                  <c:v>41589</c:v>
                </c:pt>
                <c:pt idx="315">
                  <c:v>41590</c:v>
                </c:pt>
                <c:pt idx="316">
                  <c:v>41591</c:v>
                </c:pt>
                <c:pt idx="317">
                  <c:v>41592</c:v>
                </c:pt>
                <c:pt idx="318">
                  <c:v>41593</c:v>
                </c:pt>
                <c:pt idx="319">
                  <c:v>41594</c:v>
                </c:pt>
                <c:pt idx="320">
                  <c:v>41595</c:v>
                </c:pt>
                <c:pt idx="321">
                  <c:v>41596</c:v>
                </c:pt>
                <c:pt idx="322">
                  <c:v>41597</c:v>
                </c:pt>
                <c:pt idx="323">
                  <c:v>41598</c:v>
                </c:pt>
                <c:pt idx="324">
                  <c:v>41599</c:v>
                </c:pt>
                <c:pt idx="325">
                  <c:v>41600</c:v>
                </c:pt>
                <c:pt idx="326">
                  <c:v>41601</c:v>
                </c:pt>
                <c:pt idx="327">
                  <c:v>41602</c:v>
                </c:pt>
                <c:pt idx="328">
                  <c:v>41603</c:v>
                </c:pt>
                <c:pt idx="329">
                  <c:v>41604</c:v>
                </c:pt>
                <c:pt idx="330">
                  <c:v>41605</c:v>
                </c:pt>
                <c:pt idx="331">
                  <c:v>41606</c:v>
                </c:pt>
                <c:pt idx="332">
                  <c:v>41607</c:v>
                </c:pt>
                <c:pt idx="333">
                  <c:v>41608</c:v>
                </c:pt>
                <c:pt idx="334">
                  <c:v>41609</c:v>
                </c:pt>
                <c:pt idx="335">
                  <c:v>41610</c:v>
                </c:pt>
                <c:pt idx="336">
                  <c:v>41611</c:v>
                </c:pt>
                <c:pt idx="337">
                  <c:v>41612</c:v>
                </c:pt>
                <c:pt idx="338">
                  <c:v>41613</c:v>
                </c:pt>
                <c:pt idx="339">
                  <c:v>41614</c:v>
                </c:pt>
                <c:pt idx="340">
                  <c:v>41615</c:v>
                </c:pt>
                <c:pt idx="341">
                  <c:v>41616</c:v>
                </c:pt>
                <c:pt idx="342">
                  <c:v>41617</c:v>
                </c:pt>
                <c:pt idx="343">
                  <c:v>41618</c:v>
                </c:pt>
                <c:pt idx="344">
                  <c:v>41619</c:v>
                </c:pt>
                <c:pt idx="345">
                  <c:v>41620</c:v>
                </c:pt>
                <c:pt idx="346">
                  <c:v>41621</c:v>
                </c:pt>
                <c:pt idx="347">
                  <c:v>41622</c:v>
                </c:pt>
                <c:pt idx="348">
                  <c:v>41623</c:v>
                </c:pt>
                <c:pt idx="349">
                  <c:v>41624</c:v>
                </c:pt>
                <c:pt idx="350">
                  <c:v>41625</c:v>
                </c:pt>
                <c:pt idx="351">
                  <c:v>41626</c:v>
                </c:pt>
                <c:pt idx="352">
                  <c:v>41627</c:v>
                </c:pt>
                <c:pt idx="353">
                  <c:v>41628</c:v>
                </c:pt>
                <c:pt idx="354">
                  <c:v>41629</c:v>
                </c:pt>
                <c:pt idx="355">
                  <c:v>41630</c:v>
                </c:pt>
                <c:pt idx="356">
                  <c:v>41631</c:v>
                </c:pt>
                <c:pt idx="357">
                  <c:v>41632</c:v>
                </c:pt>
                <c:pt idx="358">
                  <c:v>41633</c:v>
                </c:pt>
                <c:pt idx="359">
                  <c:v>41634</c:v>
                </c:pt>
                <c:pt idx="360">
                  <c:v>41635</c:v>
                </c:pt>
                <c:pt idx="361">
                  <c:v>41636</c:v>
                </c:pt>
                <c:pt idx="362">
                  <c:v>41637</c:v>
                </c:pt>
                <c:pt idx="363">
                  <c:v>41638</c:v>
                </c:pt>
              </c:numCache>
            </c:numRef>
          </c:cat>
          <c:val>
            <c:numRef>
              <c:f>lullington_2013!$B$1:$B$364</c:f>
              <c:numCache>
                <c:formatCode>General</c:formatCode>
                <c:ptCount val="364"/>
                <c:pt idx="0">
                  <c:v>32</c:v>
                </c:pt>
                <c:pt idx="1">
                  <c:v>31</c:v>
                </c:pt>
                <c:pt idx="2">
                  <c:v>26</c:v>
                </c:pt>
                <c:pt idx="3">
                  <c:v>27</c:v>
                </c:pt>
                <c:pt idx="4">
                  <c:v>22</c:v>
                </c:pt>
                <c:pt idx="5">
                  <c:v>20</c:v>
                </c:pt>
                <c:pt idx="6">
                  <c:v>19</c:v>
                </c:pt>
                <c:pt idx="7">
                  <c:v>24</c:v>
                </c:pt>
                <c:pt idx="8">
                  <c:v>16.5</c:v>
                </c:pt>
                <c:pt idx="9">
                  <c:v>17.5</c:v>
                </c:pt>
                <c:pt idx="10">
                  <c:v>12</c:v>
                </c:pt>
                <c:pt idx="11">
                  <c:v>18</c:v>
                </c:pt>
                <c:pt idx="12">
                  <c:v>18.5</c:v>
                </c:pt>
                <c:pt idx="13">
                  <c:v>24</c:v>
                </c:pt>
                <c:pt idx="14">
                  <c:v>27.5</c:v>
                </c:pt>
                <c:pt idx="16">
                  <c:v>22.5</c:v>
                </c:pt>
                <c:pt idx="17">
                  <c:v>23</c:v>
                </c:pt>
                <c:pt idx="18">
                  <c:v>21.5</c:v>
                </c:pt>
                <c:pt idx="19">
                  <c:v>22</c:v>
                </c:pt>
                <c:pt idx="20">
                  <c:v>20.5</c:v>
                </c:pt>
                <c:pt idx="21">
                  <c:v>28.5</c:v>
                </c:pt>
                <c:pt idx="22">
                  <c:v>25.5</c:v>
                </c:pt>
                <c:pt idx="23">
                  <c:v>22.5</c:v>
                </c:pt>
                <c:pt idx="24">
                  <c:v>23.5</c:v>
                </c:pt>
                <c:pt idx="25">
                  <c:v>30</c:v>
                </c:pt>
                <c:pt idx="26">
                  <c:v>33</c:v>
                </c:pt>
                <c:pt idx="27">
                  <c:v>34</c:v>
                </c:pt>
                <c:pt idx="28">
                  <c:v>34.5</c:v>
                </c:pt>
                <c:pt idx="32">
                  <c:v>28</c:v>
                </c:pt>
                <c:pt idx="33">
                  <c:v>32.5</c:v>
                </c:pt>
                <c:pt idx="34">
                  <c:v>34.5</c:v>
                </c:pt>
                <c:pt idx="35">
                  <c:v>36.5</c:v>
                </c:pt>
                <c:pt idx="36">
                  <c:v>30.5</c:v>
                </c:pt>
                <c:pt idx="37">
                  <c:v>24.5</c:v>
                </c:pt>
                <c:pt idx="38">
                  <c:v>18.5</c:v>
                </c:pt>
                <c:pt idx="39">
                  <c:v>21</c:v>
                </c:pt>
                <c:pt idx="40">
                  <c:v>28</c:v>
                </c:pt>
                <c:pt idx="41">
                  <c:v>27</c:v>
                </c:pt>
                <c:pt idx="42">
                  <c:v>18.5</c:v>
                </c:pt>
                <c:pt idx="43">
                  <c:v>20</c:v>
                </c:pt>
                <c:pt idx="44">
                  <c:v>24.5</c:v>
                </c:pt>
                <c:pt idx="45">
                  <c:v>23</c:v>
                </c:pt>
                <c:pt idx="46">
                  <c:v>22</c:v>
                </c:pt>
                <c:pt idx="47">
                  <c:v>22.5</c:v>
                </c:pt>
                <c:pt idx="48">
                  <c:v>22</c:v>
                </c:pt>
                <c:pt idx="49">
                  <c:v>16</c:v>
                </c:pt>
                <c:pt idx="50">
                  <c:v>19</c:v>
                </c:pt>
                <c:pt idx="51">
                  <c:v>29.5</c:v>
                </c:pt>
                <c:pt idx="52">
                  <c:v>31.5</c:v>
                </c:pt>
                <c:pt idx="53">
                  <c:v>36</c:v>
                </c:pt>
                <c:pt idx="54">
                  <c:v>34</c:v>
                </c:pt>
                <c:pt idx="55">
                  <c:v>33</c:v>
                </c:pt>
                <c:pt idx="56">
                  <c:v>27</c:v>
                </c:pt>
                <c:pt idx="57">
                  <c:v>33.5</c:v>
                </c:pt>
                <c:pt idx="58">
                  <c:v>33.5</c:v>
                </c:pt>
                <c:pt idx="59">
                  <c:v>36.5</c:v>
                </c:pt>
                <c:pt idx="60">
                  <c:v>36.5</c:v>
                </c:pt>
                <c:pt idx="61">
                  <c:v>34</c:v>
                </c:pt>
                <c:pt idx="62">
                  <c:v>25</c:v>
                </c:pt>
                <c:pt idx="63">
                  <c:v>30</c:v>
                </c:pt>
                <c:pt idx="64">
                  <c:v>25</c:v>
                </c:pt>
                <c:pt idx="65">
                  <c:v>13</c:v>
                </c:pt>
                <c:pt idx="66">
                  <c:v>10</c:v>
                </c:pt>
                <c:pt idx="67">
                  <c:v>17.5</c:v>
                </c:pt>
                <c:pt idx="68">
                  <c:v>31.5</c:v>
                </c:pt>
                <c:pt idx="69">
                  <c:v>36.5</c:v>
                </c:pt>
                <c:pt idx="70">
                  <c:v>39</c:v>
                </c:pt>
                <c:pt idx="71">
                  <c:v>32</c:v>
                </c:pt>
                <c:pt idx="72">
                  <c:v>28.5</c:v>
                </c:pt>
                <c:pt idx="73">
                  <c:v>38</c:v>
                </c:pt>
                <c:pt idx="74">
                  <c:v>39.5</c:v>
                </c:pt>
                <c:pt idx="75">
                  <c:v>37</c:v>
                </c:pt>
                <c:pt idx="76">
                  <c:v>32.5</c:v>
                </c:pt>
                <c:pt idx="77">
                  <c:v>30</c:v>
                </c:pt>
                <c:pt idx="78">
                  <c:v>26</c:v>
                </c:pt>
                <c:pt idx="79">
                  <c:v>35</c:v>
                </c:pt>
                <c:pt idx="80">
                  <c:v>30</c:v>
                </c:pt>
                <c:pt idx="81">
                  <c:v>22</c:v>
                </c:pt>
                <c:pt idx="82">
                  <c:v>32</c:v>
                </c:pt>
                <c:pt idx="83">
                  <c:v>35</c:v>
                </c:pt>
                <c:pt idx="84">
                  <c:v>37</c:v>
                </c:pt>
                <c:pt idx="85">
                  <c:v>39.5</c:v>
                </c:pt>
                <c:pt idx="86">
                  <c:v>47.5</c:v>
                </c:pt>
                <c:pt idx="87">
                  <c:v>46.5</c:v>
                </c:pt>
                <c:pt idx="88">
                  <c:v>45.5</c:v>
                </c:pt>
                <c:pt idx="89">
                  <c:v>46</c:v>
                </c:pt>
                <c:pt idx="90">
                  <c:v>49</c:v>
                </c:pt>
                <c:pt idx="91">
                  <c:v>45.5</c:v>
                </c:pt>
                <c:pt idx="92">
                  <c:v>45</c:v>
                </c:pt>
                <c:pt idx="93">
                  <c:v>42</c:v>
                </c:pt>
                <c:pt idx="94">
                  <c:v>45</c:v>
                </c:pt>
                <c:pt idx="95">
                  <c:v>48</c:v>
                </c:pt>
                <c:pt idx="96">
                  <c:v>47.5</c:v>
                </c:pt>
                <c:pt idx="97">
                  <c:v>41.5</c:v>
                </c:pt>
                <c:pt idx="98">
                  <c:v>26.5</c:v>
                </c:pt>
                <c:pt idx="99">
                  <c:v>19</c:v>
                </c:pt>
                <c:pt idx="100">
                  <c:v>31</c:v>
                </c:pt>
                <c:pt idx="101">
                  <c:v>39</c:v>
                </c:pt>
                <c:pt idx="102">
                  <c:v>36.5</c:v>
                </c:pt>
                <c:pt idx="103">
                  <c:v>39</c:v>
                </c:pt>
                <c:pt idx="104">
                  <c:v>38.5</c:v>
                </c:pt>
                <c:pt idx="105">
                  <c:v>38.5</c:v>
                </c:pt>
                <c:pt idx="106">
                  <c:v>41.5</c:v>
                </c:pt>
                <c:pt idx="107">
                  <c:v>45</c:v>
                </c:pt>
                <c:pt idx="108">
                  <c:v>41.5</c:v>
                </c:pt>
                <c:pt idx="109">
                  <c:v>36.5</c:v>
                </c:pt>
                <c:pt idx="110">
                  <c:v>39.5</c:v>
                </c:pt>
                <c:pt idx="111">
                  <c:v>37</c:v>
                </c:pt>
                <c:pt idx="112">
                  <c:v>35</c:v>
                </c:pt>
                <c:pt idx="113">
                  <c:v>19</c:v>
                </c:pt>
                <c:pt idx="114">
                  <c:v>35</c:v>
                </c:pt>
                <c:pt idx="115">
                  <c:v>29.5</c:v>
                </c:pt>
                <c:pt idx="116">
                  <c:v>40</c:v>
                </c:pt>
                <c:pt idx="117">
                  <c:v>38</c:v>
                </c:pt>
                <c:pt idx="118">
                  <c:v>40.5</c:v>
                </c:pt>
                <c:pt idx="119">
                  <c:v>36</c:v>
                </c:pt>
                <c:pt idx="120">
                  <c:v>43</c:v>
                </c:pt>
                <c:pt idx="121">
                  <c:v>42.5</c:v>
                </c:pt>
                <c:pt idx="122">
                  <c:v>42.5</c:v>
                </c:pt>
                <c:pt idx="123">
                  <c:v>32.5</c:v>
                </c:pt>
                <c:pt idx="124">
                  <c:v>32</c:v>
                </c:pt>
                <c:pt idx="125">
                  <c:v>28</c:v>
                </c:pt>
                <c:pt idx="126">
                  <c:v>44.5</c:v>
                </c:pt>
                <c:pt idx="127">
                  <c:v>42</c:v>
                </c:pt>
                <c:pt idx="128">
                  <c:v>40</c:v>
                </c:pt>
                <c:pt idx="129">
                  <c:v>38</c:v>
                </c:pt>
                <c:pt idx="130">
                  <c:v>37.5</c:v>
                </c:pt>
                <c:pt idx="131">
                  <c:v>36.5</c:v>
                </c:pt>
                <c:pt idx="132">
                  <c:v>44</c:v>
                </c:pt>
                <c:pt idx="133">
                  <c:v>42.5</c:v>
                </c:pt>
                <c:pt idx="134">
                  <c:v>40</c:v>
                </c:pt>
                <c:pt idx="135">
                  <c:v>38.5</c:v>
                </c:pt>
                <c:pt idx="136">
                  <c:v>36.5</c:v>
                </c:pt>
                <c:pt idx="137">
                  <c:v>32</c:v>
                </c:pt>
                <c:pt idx="138">
                  <c:v>38</c:v>
                </c:pt>
                <c:pt idx="139">
                  <c:v>26</c:v>
                </c:pt>
                <c:pt idx="140">
                  <c:v>37</c:v>
                </c:pt>
                <c:pt idx="141">
                  <c:v>28.5</c:v>
                </c:pt>
                <c:pt idx="142">
                  <c:v>31.5</c:v>
                </c:pt>
                <c:pt idx="143">
                  <c:v>22</c:v>
                </c:pt>
                <c:pt idx="144">
                  <c:v>40</c:v>
                </c:pt>
                <c:pt idx="145">
                  <c:v>44</c:v>
                </c:pt>
                <c:pt idx="146">
                  <c:v>48</c:v>
                </c:pt>
                <c:pt idx="147">
                  <c:v>46</c:v>
                </c:pt>
                <c:pt idx="148">
                  <c:v>28.5</c:v>
                </c:pt>
                <c:pt idx="149">
                  <c:v>29</c:v>
                </c:pt>
                <c:pt idx="150">
                  <c:v>46.5</c:v>
                </c:pt>
                <c:pt idx="151">
                  <c:v>36</c:v>
                </c:pt>
                <c:pt idx="152">
                  <c:v>23</c:v>
                </c:pt>
                <c:pt idx="153">
                  <c:v>30.5</c:v>
                </c:pt>
                <c:pt idx="154">
                  <c:v>34.5</c:v>
                </c:pt>
                <c:pt idx="155">
                  <c:v>32.5</c:v>
                </c:pt>
                <c:pt idx="156">
                  <c:v>42.5</c:v>
                </c:pt>
                <c:pt idx="157">
                  <c:v>44</c:v>
                </c:pt>
                <c:pt idx="158">
                  <c:v>36</c:v>
                </c:pt>
                <c:pt idx="159">
                  <c:v>29.5</c:v>
                </c:pt>
                <c:pt idx="160">
                  <c:v>32</c:v>
                </c:pt>
                <c:pt idx="161">
                  <c:v>36.5</c:v>
                </c:pt>
                <c:pt idx="162">
                  <c:v>23</c:v>
                </c:pt>
                <c:pt idx="163">
                  <c:v>30</c:v>
                </c:pt>
                <c:pt idx="164">
                  <c:v>31.5</c:v>
                </c:pt>
                <c:pt idx="165">
                  <c:v>32.5</c:v>
                </c:pt>
                <c:pt idx="166">
                  <c:v>29</c:v>
                </c:pt>
                <c:pt idx="167">
                  <c:v>35</c:v>
                </c:pt>
                <c:pt idx="168">
                  <c:v>33</c:v>
                </c:pt>
                <c:pt idx="169">
                  <c:v>34</c:v>
                </c:pt>
                <c:pt idx="170">
                  <c:v>34</c:v>
                </c:pt>
                <c:pt idx="171">
                  <c:v>25</c:v>
                </c:pt>
                <c:pt idx="172">
                  <c:v>28</c:v>
                </c:pt>
                <c:pt idx="173">
                  <c:v>26.5</c:v>
                </c:pt>
                <c:pt idx="174">
                  <c:v>24</c:v>
                </c:pt>
                <c:pt idx="175">
                  <c:v>26.5</c:v>
                </c:pt>
                <c:pt idx="176">
                  <c:v>33.5</c:v>
                </c:pt>
                <c:pt idx="177">
                  <c:v>33</c:v>
                </c:pt>
                <c:pt idx="178">
                  <c:v>25</c:v>
                </c:pt>
                <c:pt idx="179">
                  <c:v>31.5</c:v>
                </c:pt>
                <c:pt idx="180">
                  <c:v>20</c:v>
                </c:pt>
                <c:pt idx="181">
                  <c:v>26</c:v>
                </c:pt>
                <c:pt idx="182">
                  <c:v>28.5</c:v>
                </c:pt>
                <c:pt idx="183">
                  <c:v>20</c:v>
                </c:pt>
                <c:pt idx="184">
                  <c:v>14.5</c:v>
                </c:pt>
                <c:pt idx="185">
                  <c:v>34.5</c:v>
                </c:pt>
                <c:pt idx="186">
                  <c:v>51</c:v>
                </c:pt>
                <c:pt idx="187">
                  <c:v>57</c:v>
                </c:pt>
                <c:pt idx="188">
                  <c:v>49</c:v>
                </c:pt>
                <c:pt idx="189">
                  <c:v>37</c:v>
                </c:pt>
                <c:pt idx="190">
                  <c:v>35.5</c:v>
                </c:pt>
                <c:pt idx="191">
                  <c:v>34.5</c:v>
                </c:pt>
                <c:pt idx="192">
                  <c:v>30</c:v>
                </c:pt>
                <c:pt idx="193">
                  <c:v>39.5</c:v>
                </c:pt>
                <c:pt idx="194">
                  <c:v>55.5</c:v>
                </c:pt>
                <c:pt idx="195">
                  <c:v>48.5</c:v>
                </c:pt>
                <c:pt idx="196">
                  <c:v>59</c:v>
                </c:pt>
                <c:pt idx="197">
                  <c:v>60.5</c:v>
                </c:pt>
                <c:pt idx="198">
                  <c:v>53.5</c:v>
                </c:pt>
                <c:pt idx="199">
                  <c:v>35</c:v>
                </c:pt>
                <c:pt idx="200">
                  <c:v>31</c:v>
                </c:pt>
                <c:pt idx="201">
                  <c:v>50</c:v>
                </c:pt>
                <c:pt idx="205">
                  <c:v>26</c:v>
                </c:pt>
                <c:pt idx="206">
                  <c:v>32</c:v>
                </c:pt>
                <c:pt idx="207">
                  <c:v>40</c:v>
                </c:pt>
                <c:pt idx="208">
                  <c:v>32</c:v>
                </c:pt>
                <c:pt idx="209">
                  <c:v>30.5</c:v>
                </c:pt>
                <c:pt idx="210">
                  <c:v>27</c:v>
                </c:pt>
                <c:pt idx="211">
                  <c:v>21</c:v>
                </c:pt>
                <c:pt idx="212">
                  <c:v>53.5</c:v>
                </c:pt>
                <c:pt idx="213">
                  <c:v>43.5</c:v>
                </c:pt>
                <c:pt idx="214">
                  <c:v>29.5</c:v>
                </c:pt>
                <c:pt idx="215">
                  <c:v>28.5</c:v>
                </c:pt>
                <c:pt idx="216">
                  <c:v>34</c:v>
                </c:pt>
                <c:pt idx="217">
                  <c:v>34.5</c:v>
                </c:pt>
                <c:pt idx="218">
                  <c:v>34.5</c:v>
                </c:pt>
                <c:pt idx="219">
                  <c:v>41</c:v>
                </c:pt>
                <c:pt idx="220">
                  <c:v>34</c:v>
                </c:pt>
                <c:pt idx="221">
                  <c:v>33</c:v>
                </c:pt>
                <c:pt idx="222">
                  <c:v>28</c:v>
                </c:pt>
                <c:pt idx="223">
                  <c:v>30.5</c:v>
                </c:pt>
                <c:pt idx="225">
                  <c:v>26</c:v>
                </c:pt>
                <c:pt idx="226">
                  <c:v>25.5</c:v>
                </c:pt>
                <c:pt idx="227">
                  <c:v>22.5</c:v>
                </c:pt>
                <c:pt idx="228">
                  <c:v>28.5</c:v>
                </c:pt>
                <c:pt idx="229">
                  <c:v>29</c:v>
                </c:pt>
                <c:pt idx="230">
                  <c:v>33.5</c:v>
                </c:pt>
                <c:pt idx="231">
                  <c:v>35</c:v>
                </c:pt>
                <c:pt idx="232">
                  <c:v>30.5</c:v>
                </c:pt>
                <c:pt idx="233">
                  <c:v>30.5</c:v>
                </c:pt>
                <c:pt idx="234">
                  <c:v>65.5</c:v>
                </c:pt>
                <c:pt idx="235">
                  <c:v>57</c:v>
                </c:pt>
                <c:pt idx="236">
                  <c:v>44.5</c:v>
                </c:pt>
                <c:pt idx="237">
                  <c:v>43.5</c:v>
                </c:pt>
                <c:pt idx="238">
                  <c:v>43</c:v>
                </c:pt>
                <c:pt idx="239">
                  <c:v>44</c:v>
                </c:pt>
                <c:pt idx="240">
                  <c:v>34</c:v>
                </c:pt>
                <c:pt idx="241">
                  <c:v>26.5</c:v>
                </c:pt>
                <c:pt idx="242">
                  <c:v>33.5</c:v>
                </c:pt>
                <c:pt idx="243">
                  <c:v>29.5</c:v>
                </c:pt>
                <c:pt idx="244">
                  <c:v>27</c:v>
                </c:pt>
                <c:pt idx="245">
                  <c:v>27.5</c:v>
                </c:pt>
                <c:pt idx="246">
                  <c:v>54.5</c:v>
                </c:pt>
                <c:pt idx="247">
                  <c:v>50.5</c:v>
                </c:pt>
                <c:pt idx="248">
                  <c:v>40</c:v>
                </c:pt>
                <c:pt idx="249">
                  <c:v>34.5</c:v>
                </c:pt>
                <c:pt idx="250">
                  <c:v>32</c:v>
                </c:pt>
                <c:pt idx="251">
                  <c:v>26</c:v>
                </c:pt>
                <c:pt idx="252">
                  <c:v>26</c:v>
                </c:pt>
                <c:pt idx="253">
                  <c:v>22</c:v>
                </c:pt>
                <c:pt idx="254">
                  <c:v>20</c:v>
                </c:pt>
                <c:pt idx="255">
                  <c:v>19.5</c:v>
                </c:pt>
                <c:pt idx="256">
                  <c:v>20</c:v>
                </c:pt>
                <c:pt idx="257">
                  <c:v>32</c:v>
                </c:pt>
                <c:pt idx="258">
                  <c:v>26</c:v>
                </c:pt>
                <c:pt idx="259">
                  <c:v>24.5</c:v>
                </c:pt>
                <c:pt idx="260">
                  <c:v>23.5</c:v>
                </c:pt>
                <c:pt idx="261">
                  <c:v>28.5</c:v>
                </c:pt>
                <c:pt idx="262">
                  <c:v>26</c:v>
                </c:pt>
                <c:pt idx="263">
                  <c:v>27</c:v>
                </c:pt>
                <c:pt idx="264">
                  <c:v>16</c:v>
                </c:pt>
                <c:pt idx="265">
                  <c:v>27</c:v>
                </c:pt>
                <c:pt idx="266">
                  <c:v>29</c:v>
                </c:pt>
                <c:pt idx="267">
                  <c:v>21.5</c:v>
                </c:pt>
                <c:pt idx="268">
                  <c:v>27.5</c:v>
                </c:pt>
                <c:pt idx="269">
                  <c:v>23</c:v>
                </c:pt>
                <c:pt idx="270">
                  <c:v>22.5</c:v>
                </c:pt>
                <c:pt idx="271">
                  <c:v>22.5</c:v>
                </c:pt>
                <c:pt idx="272">
                  <c:v>22.5</c:v>
                </c:pt>
                <c:pt idx="273">
                  <c:v>22</c:v>
                </c:pt>
                <c:pt idx="274">
                  <c:v>21</c:v>
                </c:pt>
                <c:pt idx="275">
                  <c:v>16</c:v>
                </c:pt>
                <c:pt idx="276">
                  <c:v>31</c:v>
                </c:pt>
                <c:pt idx="277">
                  <c:v>27</c:v>
                </c:pt>
                <c:pt idx="278">
                  <c:v>28</c:v>
                </c:pt>
                <c:pt idx="279">
                  <c:v>31.5</c:v>
                </c:pt>
                <c:pt idx="280">
                  <c:v>28.5</c:v>
                </c:pt>
                <c:pt idx="281">
                  <c:v>26.5</c:v>
                </c:pt>
                <c:pt idx="282">
                  <c:v>27</c:v>
                </c:pt>
                <c:pt idx="283">
                  <c:v>25.5</c:v>
                </c:pt>
                <c:pt idx="284">
                  <c:v>20.5</c:v>
                </c:pt>
                <c:pt idx="285">
                  <c:v>18.5</c:v>
                </c:pt>
                <c:pt idx="286">
                  <c:v>20</c:v>
                </c:pt>
                <c:pt idx="287">
                  <c:v>20</c:v>
                </c:pt>
                <c:pt idx="288">
                  <c:v>35</c:v>
                </c:pt>
                <c:pt idx="289">
                  <c:v>34</c:v>
                </c:pt>
                <c:pt idx="290">
                  <c:v>26.5</c:v>
                </c:pt>
                <c:pt idx="291">
                  <c:v>28</c:v>
                </c:pt>
                <c:pt idx="292">
                  <c:v>34.5</c:v>
                </c:pt>
                <c:pt idx="293">
                  <c:v>33</c:v>
                </c:pt>
                <c:pt idx="294">
                  <c:v>25.5</c:v>
                </c:pt>
                <c:pt idx="295">
                  <c:v>37</c:v>
                </c:pt>
                <c:pt idx="296">
                  <c:v>28</c:v>
                </c:pt>
                <c:pt idx="297">
                  <c:v>25.5</c:v>
                </c:pt>
                <c:pt idx="298">
                  <c:v>37</c:v>
                </c:pt>
                <c:pt idx="299">
                  <c:v>38.5</c:v>
                </c:pt>
                <c:pt idx="301">
                  <c:v>35.5</c:v>
                </c:pt>
                <c:pt idx="302">
                  <c:v>34</c:v>
                </c:pt>
                <c:pt idx="303">
                  <c:v>34</c:v>
                </c:pt>
                <c:pt idx="304">
                  <c:v>33.5</c:v>
                </c:pt>
                <c:pt idx="305">
                  <c:v>38.5</c:v>
                </c:pt>
                <c:pt idx="306">
                  <c:v>38</c:v>
                </c:pt>
                <c:pt idx="307">
                  <c:v>34.5</c:v>
                </c:pt>
                <c:pt idx="308">
                  <c:v>27.5</c:v>
                </c:pt>
                <c:pt idx="309">
                  <c:v>32.5</c:v>
                </c:pt>
                <c:pt idx="310">
                  <c:v>32.5</c:v>
                </c:pt>
                <c:pt idx="311">
                  <c:v>30.5</c:v>
                </c:pt>
                <c:pt idx="312">
                  <c:v>25.5</c:v>
                </c:pt>
                <c:pt idx="313">
                  <c:v>22.5</c:v>
                </c:pt>
                <c:pt idx="314">
                  <c:v>30.5</c:v>
                </c:pt>
                <c:pt idx="315">
                  <c:v>21.5</c:v>
                </c:pt>
                <c:pt idx="316">
                  <c:v>22</c:v>
                </c:pt>
                <c:pt idx="317">
                  <c:v>29</c:v>
                </c:pt>
                <c:pt idx="318">
                  <c:v>23.5</c:v>
                </c:pt>
                <c:pt idx="319">
                  <c:v>19.5</c:v>
                </c:pt>
                <c:pt idx="320">
                  <c:v>12</c:v>
                </c:pt>
                <c:pt idx="321">
                  <c:v>9</c:v>
                </c:pt>
                <c:pt idx="322">
                  <c:v>19.5</c:v>
                </c:pt>
                <c:pt idx="323">
                  <c:v>29</c:v>
                </c:pt>
                <c:pt idx="324">
                  <c:v>20</c:v>
                </c:pt>
                <c:pt idx="325">
                  <c:v>24.5</c:v>
                </c:pt>
                <c:pt idx="326">
                  <c:v>22.5</c:v>
                </c:pt>
                <c:pt idx="327">
                  <c:v>26.5</c:v>
                </c:pt>
                <c:pt idx="328">
                  <c:v>24.5</c:v>
                </c:pt>
                <c:pt idx="329">
                  <c:v>15.5</c:v>
                </c:pt>
                <c:pt idx="331">
                  <c:v>3</c:v>
                </c:pt>
                <c:pt idx="332">
                  <c:v>25</c:v>
                </c:pt>
                <c:pt idx="333">
                  <c:v>25.5</c:v>
                </c:pt>
                <c:pt idx="334">
                  <c:v>14</c:v>
                </c:pt>
                <c:pt idx="335">
                  <c:v>23</c:v>
                </c:pt>
                <c:pt idx="336">
                  <c:v>19</c:v>
                </c:pt>
                <c:pt idx="337">
                  <c:v>16.5</c:v>
                </c:pt>
                <c:pt idx="338">
                  <c:v>36</c:v>
                </c:pt>
                <c:pt idx="339">
                  <c:v>31.5</c:v>
                </c:pt>
                <c:pt idx="340">
                  <c:v>27.5</c:v>
                </c:pt>
                <c:pt idx="341">
                  <c:v>32</c:v>
                </c:pt>
                <c:pt idx="342">
                  <c:v>30</c:v>
                </c:pt>
                <c:pt idx="343">
                  <c:v>15.5</c:v>
                </c:pt>
                <c:pt idx="344">
                  <c:v>15</c:v>
                </c:pt>
                <c:pt idx="345">
                  <c:v>16</c:v>
                </c:pt>
                <c:pt idx="346">
                  <c:v>19.5</c:v>
                </c:pt>
                <c:pt idx="347">
                  <c:v>32</c:v>
                </c:pt>
                <c:pt idx="348">
                  <c:v>32.5</c:v>
                </c:pt>
                <c:pt idx="349">
                  <c:v>31</c:v>
                </c:pt>
                <c:pt idx="350">
                  <c:v>33</c:v>
                </c:pt>
                <c:pt idx="351">
                  <c:v>35</c:v>
                </c:pt>
                <c:pt idx="352">
                  <c:v>36</c:v>
                </c:pt>
                <c:pt idx="353">
                  <c:v>34</c:v>
                </c:pt>
                <c:pt idx="354">
                  <c:v>35</c:v>
                </c:pt>
                <c:pt idx="355">
                  <c:v>36</c:v>
                </c:pt>
                <c:pt idx="356">
                  <c:v>37.5</c:v>
                </c:pt>
                <c:pt idx="357">
                  <c:v>38.5</c:v>
                </c:pt>
                <c:pt idx="358">
                  <c:v>37.5</c:v>
                </c:pt>
                <c:pt idx="359">
                  <c:v>31.5</c:v>
                </c:pt>
                <c:pt idx="360">
                  <c:v>38.5</c:v>
                </c:pt>
                <c:pt idx="361">
                  <c:v>36.5</c:v>
                </c:pt>
                <c:pt idx="362">
                  <c:v>30</c:v>
                </c:pt>
                <c:pt idx="363">
                  <c:v>35.5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666816"/>
        <c:axId val="325667208"/>
      </c:lineChart>
      <c:dateAx>
        <c:axId val="32566681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325667208"/>
        <c:crosses val="autoZero"/>
        <c:auto val="1"/>
        <c:lblOffset val="100"/>
        <c:baseTimeUnit val="days"/>
      </c:dateAx>
      <c:valAx>
        <c:axId val="3256672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Daily maximum 8-hour mean ozone, ppb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256668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AD21D-0A40-48F3-86C2-D58582A5D0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441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F3DE7-3146-4A02-92B5-7D56C3A3B0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952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4786C-897B-414F-AA97-A56392EFE2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603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D9AD3-566C-4515-9DAF-5E193573CB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827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982A9-D80B-4241-9499-BA03A4BC22E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750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BC5A6-6920-4EED-B27D-BDDD11E8F5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157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5505F-BD48-4907-B14F-CAFA650409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895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E0AE6-AE33-4A72-8510-8F4786678C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983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1A990-4866-4896-8584-791E08DEE5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19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254C5-9A88-4A5E-B659-F7D11DB243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33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93188-DB4C-4B3C-8ACD-55AA33DBAC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506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6E76ED-A088-42ED-9194-EB66F552029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72400" cy="1368152"/>
          </a:xfrm>
        </p:spPr>
        <p:txBody>
          <a:bodyPr/>
          <a:lstStyle/>
          <a:p>
            <a:r>
              <a:rPr lang="en-US" altLang="en-US" sz="2000" dirty="0" smtClean="0"/>
              <a:t>MONTE CARLO UNCERTAINTY ANALYSIS OF OZONE TRENDS FROM 1990 THROUGH TO 2030</a:t>
            </a:r>
            <a:endParaRPr lang="en-US" altLang="en-US" sz="2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492896"/>
            <a:ext cx="7776864" cy="3888432"/>
          </a:xfrm>
        </p:spPr>
        <p:txBody>
          <a:bodyPr/>
          <a:lstStyle/>
          <a:p>
            <a:r>
              <a:rPr lang="en-US" altLang="en-US" sz="2000" dirty="0" smtClean="0"/>
              <a:t>Dick Derwent</a:t>
            </a:r>
          </a:p>
          <a:p>
            <a:r>
              <a:rPr lang="en-US" altLang="en-US" sz="2000" dirty="0" err="1" smtClean="0"/>
              <a:t>rdsientific</a:t>
            </a:r>
            <a:r>
              <a:rPr lang="en-US" altLang="en-US" sz="2000" dirty="0" smtClean="0"/>
              <a:t>, Newbury, United Kingdom</a:t>
            </a:r>
          </a:p>
          <a:p>
            <a:endParaRPr lang="en-US" altLang="en-US" sz="2000" dirty="0" smtClean="0"/>
          </a:p>
          <a:p>
            <a:endParaRPr lang="en-US" altLang="en-US" sz="2000" dirty="0"/>
          </a:p>
          <a:p>
            <a:endParaRPr lang="en-US" altLang="en-US" sz="2000" dirty="0"/>
          </a:p>
          <a:p>
            <a:pPr algn="l"/>
            <a:r>
              <a:rPr lang="en-US" altLang="en-US" sz="2000" dirty="0" smtClean="0"/>
              <a:t>16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TFMM Meeting, </a:t>
            </a:r>
            <a:r>
              <a:rPr lang="en-US" altLang="en-US" sz="2000" dirty="0" err="1" smtClean="0"/>
              <a:t>Crakow</a:t>
            </a:r>
            <a:r>
              <a:rPr lang="en-US" altLang="en-US" sz="2000" dirty="0" smtClean="0"/>
              <a:t>, Poland</a:t>
            </a:r>
          </a:p>
          <a:p>
            <a:pPr algn="l"/>
            <a:r>
              <a:rPr lang="en-US" altLang="en-US" sz="2000" dirty="0" smtClean="0"/>
              <a:t>6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May 2015</a:t>
            </a:r>
          </a:p>
          <a:p>
            <a:pPr algn="l"/>
            <a:endParaRPr lang="en-US" altLang="en-US" sz="2000" dirty="0"/>
          </a:p>
          <a:p>
            <a:pPr algn="l"/>
            <a:r>
              <a:rPr lang="en-US" altLang="en-US" sz="2000" dirty="0" smtClean="0"/>
              <a:t>The development of the PTM model has been supported by the UK Department for Environment, Food and Rural Affairs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863600"/>
          </a:xfrm>
        </p:spPr>
        <p:txBody>
          <a:bodyPr/>
          <a:lstStyle/>
          <a:p>
            <a:r>
              <a:rPr lang="en-GB" sz="2000"/>
              <a:t>MONTE CARLO ANALYSIS OF ALL PTM MODEL UNCERTAINTIES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341438"/>
            <a:ext cx="8351838" cy="4297362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2000" dirty="0"/>
              <a:t> all dry deposition velocities: x 0 – 1</a:t>
            </a:r>
          </a:p>
          <a:p>
            <a:pPr algn="l">
              <a:buFontTx/>
              <a:buChar char="•"/>
            </a:pPr>
            <a:r>
              <a:rPr lang="en-GB" sz="2000" dirty="0"/>
              <a:t> longitude and latitude of position: </a:t>
            </a:r>
            <a:r>
              <a:rPr lang="en-GB" sz="2000" dirty="0">
                <a:cs typeface="Arial" charset="0"/>
              </a:rPr>
              <a:t>±</a:t>
            </a:r>
            <a:r>
              <a:rPr lang="en-GB" sz="2000" dirty="0"/>
              <a:t> 0.45</a:t>
            </a:r>
            <a:r>
              <a:rPr lang="en-GB" sz="2000" baseline="30000" dirty="0"/>
              <a:t>o</a:t>
            </a:r>
            <a:r>
              <a:rPr lang="en-GB" sz="2000" dirty="0"/>
              <a:t> x 1-3; </a:t>
            </a:r>
            <a:r>
              <a:rPr lang="en-GB" sz="2000" dirty="0">
                <a:cs typeface="Arial" charset="0"/>
              </a:rPr>
              <a:t>± </a:t>
            </a:r>
            <a:r>
              <a:rPr lang="en-GB" sz="2000" dirty="0"/>
              <a:t>0.28</a:t>
            </a:r>
            <a:r>
              <a:rPr lang="en-GB" sz="2000" baseline="30000" dirty="0"/>
              <a:t>o</a:t>
            </a:r>
            <a:r>
              <a:rPr lang="en-GB" sz="2000" dirty="0"/>
              <a:t> </a:t>
            </a:r>
          </a:p>
          <a:p>
            <a:pPr algn="l">
              <a:buFontTx/>
              <a:buChar char="•"/>
            </a:pPr>
            <a:r>
              <a:rPr lang="en-GB" sz="2000" dirty="0"/>
              <a:t> NH</a:t>
            </a:r>
            <a:r>
              <a:rPr lang="en-GB" sz="2000" baseline="-25000" dirty="0"/>
              <a:t>3</a:t>
            </a:r>
            <a:r>
              <a:rPr lang="en-GB" sz="2000" dirty="0"/>
              <a:t> VOC NO</a:t>
            </a:r>
            <a:r>
              <a:rPr lang="en-GB" sz="2000" baseline="-25000" dirty="0"/>
              <a:t>x</a:t>
            </a:r>
            <a:r>
              <a:rPr lang="en-GB" sz="2000" dirty="0"/>
              <a:t> SO</a:t>
            </a:r>
            <a:r>
              <a:rPr lang="en-GB" sz="2000" baseline="-25000" dirty="0"/>
              <a:t>2</a:t>
            </a:r>
            <a:r>
              <a:rPr lang="en-GB" sz="2000" dirty="0"/>
              <a:t> CO CH</a:t>
            </a:r>
            <a:r>
              <a:rPr lang="en-GB" sz="2000" baseline="-25000" dirty="0"/>
              <a:t>4</a:t>
            </a:r>
            <a:r>
              <a:rPr lang="en-GB" sz="2000" dirty="0"/>
              <a:t> emissions: x </a:t>
            </a:r>
            <a:r>
              <a:rPr lang="en-GB" sz="2000" dirty="0">
                <a:cs typeface="Arial" charset="0"/>
              </a:rPr>
              <a:t>± factor of 2</a:t>
            </a:r>
          </a:p>
          <a:p>
            <a:pPr algn="l">
              <a:buFontTx/>
              <a:buChar char="•"/>
            </a:pPr>
            <a:r>
              <a:rPr lang="en-GB" sz="2000" dirty="0">
                <a:cs typeface="Arial" charset="0"/>
              </a:rPr>
              <a:t> VOC speciation: x ± factor of 2</a:t>
            </a:r>
          </a:p>
          <a:p>
            <a:pPr algn="l">
              <a:buFontTx/>
              <a:buChar char="•"/>
            </a:pPr>
            <a:r>
              <a:rPr lang="en-GB" sz="2000" dirty="0">
                <a:cs typeface="Arial" charset="0"/>
              </a:rPr>
              <a:t> isoprene emissions: x ± factor of 4</a:t>
            </a:r>
          </a:p>
          <a:p>
            <a:pPr algn="l">
              <a:buFontTx/>
              <a:buChar char="•"/>
            </a:pPr>
            <a:r>
              <a:rPr lang="en-GB" sz="2000" dirty="0">
                <a:cs typeface="Arial" charset="0"/>
              </a:rPr>
              <a:t> initial conditions: x ± factor of 1.5</a:t>
            </a:r>
          </a:p>
          <a:p>
            <a:pPr algn="l">
              <a:buFontTx/>
              <a:buChar char="•"/>
            </a:pPr>
            <a:r>
              <a:rPr lang="en-GB" sz="2000" dirty="0">
                <a:cs typeface="Arial" charset="0"/>
              </a:rPr>
              <a:t> boundary layer depth: x ± factor of 2</a:t>
            </a:r>
          </a:p>
          <a:p>
            <a:pPr algn="l">
              <a:buFontTx/>
              <a:buChar char="•"/>
            </a:pPr>
            <a:r>
              <a:rPr lang="en-GB" sz="2000" dirty="0">
                <a:cs typeface="Arial" charset="0"/>
              </a:rPr>
              <a:t> relative humidity: x ± factor of 2</a:t>
            </a:r>
          </a:p>
          <a:p>
            <a:pPr algn="l">
              <a:buFontTx/>
              <a:buChar char="•"/>
            </a:pPr>
            <a:r>
              <a:rPr lang="en-GB" sz="2000" dirty="0">
                <a:cs typeface="Arial" charset="0"/>
              </a:rPr>
              <a:t> temperature: ± 0 – 3 </a:t>
            </a:r>
            <a:r>
              <a:rPr lang="en-GB" sz="2000" baseline="30000" dirty="0" err="1">
                <a:cs typeface="Arial" charset="0"/>
              </a:rPr>
              <a:t>o</a:t>
            </a:r>
            <a:r>
              <a:rPr lang="en-GB" sz="2000" dirty="0" err="1">
                <a:cs typeface="Arial" charset="0"/>
              </a:rPr>
              <a:t>C</a:t>
            </a:r>
            <a:endParaRPr lang="en-GB" sz="2000" dirty="0">
              <a:cs typeface="Arial" charset="0"/>
            </a:endParaRPr>
          </a:p>
          <a:p>
            <a:pPr algn="l">
              <a:buFontTx/>
              <a:buChar char="•"/>
            </a:pPr>
            <a:r>
              <a:rPr lang="en-GB" sz="2000" dirty="0">
                <a:cs typeface="Arial" charset="0"/>
              </a:rPr>
              <a:t> choice of NAME trajectory: select 1 out of </a:t>
            </a:r>
            <a:r>
              <a:rPr lang="en-GB" sz="2000" dirty="0" smtClean="0">
                <a:cs typeface="Arial" charset="0"/>
              </a:rPr>
              <a:t>30 </a:t>
            </a:r>
            <a:r>
              <a:rPr lang="en-GB" sz="2000" dirty="0">
                <a:cs typeface="Arial" charset="0"/>
              </a:rPr>
              <a:t>independent choices</a:t>
            </a:r>
          </a:p>
          <a:p>
            <a:pPr algn="l">
              <a:buFontTx/>
              <a:buChar char="•"/>
            </a:pPr>
            <a:r>
              <a:rPr lang="en-GB" sz="2000" dirty="0">
                <a:cs typeface="Arial" charset="0"/>
              </a:rPr>
              <a:t> </a:t>
            </a:r>
            <a:r>
              <a:rPr lang="en-GB" sz="2000" dirty="0" smtClean="0">
                <a:cs typeface="Arial" charset="0"/>
              </a:rPr>
              <a:t>all </a:t>
            </a:r>
            <a:r>
              <a:rPr lang="en-GB" sz="2000" dirty="0">
                <a:cs typeface="Arial" charset="0"/>
              </a:rPr>
              <a:t>rate coefficients: ± 30 %</a:t>
            </a:r>
          </a:p>
          <a:p>
            <a:pPr algn="l"/>
            <a:endParaRPr lang="en-GB" sz="2000" dirty="0">
              <a:cs typeface="Arial" charset="0"/>
            </a:endParaRPr>
          </a:p>
          <a:p>
            <a:pPr algn="l"/>
            <a:r>
              <a:rPr lang="en-GB" sz="2000" dirty="0">
                <a:solidFill>
                  <a:schemeClr val="folHlink"/>
                </a:solidFill>
                <a:cs typeface="Arial" charset="0"/>
              </a:rPr>
              <a:t>These are all subjective estimates of the uncertainties of input parameters relative to their ‘best estimate’ values.</a:t>
            </a:r>
          </a:p>
          <a:p>
            <a:pPr algn="l">
              <a:buFontTx/>
              <a:buChar char="•"/>
            </a:pPr>
            <a:endParaRPr lang="en-GB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48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317723"/>
            <a:ext cx="8424936" cy="879029"/>
          </a:xfrm>
        </p:spPr>
        <p:txBody>
          <a:bodyPr/>
          <a:lstStyle/>
          <a:p>
            <a:r>
              <a:rPr lang="en-US" altLang="en-US" sz="2000" dirty="0" smtClean="0"/>
              <a:t>BACK-TRACK AIR MASS TRAJECTORIES FOR 23</a:t>
            </a:r>
            <a:r>
              <a:rPr lang="en-US" altLang="en-US" sz="2000" baseline="30000" dirty="0" smtClean="0"/>
              <a:t>rd</a:t>
            </a:r>
            <a:r>
              <a:rPr lang="en-US" altLang="en-US" sz="2000" dirty="0" smtClean="0"/>
              <a:t> AUGUST 2013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5"/>
            <a:ext cx="7956000" cy="565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79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765175"/>
            <a:ext cx="7772400" cy="792163"/>
          </a:xfrm>
        </p:spPr>
        <p:txBody>
          <a:bodyPr/>
          <a:lstStyle/>
          <a:p>
            <a:r>
              <a:rPr lang="en-GB" sz="2000" dirty="0"/>
              <a:t>MONTE CARLO ANALYSIS TO FIND ACCEPTABLE PARAMETER SETS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563938" y="2276475"/>
            <a:ext cx="158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PTM model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00113" y="2060575"/>
            <a:ext cx="19431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Fixed </a:t>
            </a:r>
            <a:r>
              <a:rPr lang="en-GB" sz="2000" dirty="0"/>
              <a:t>input for </a:t>
            </a:r>
            <a:r>
              <a:rPr lang="en-GB" sz="2000" dirty="0" smtClean="0"/>
              <a:t>23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August 2013</a:t>
            </a:r>
            <a:endParaRPr lang="en-GB" sz="2000" dirty="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867400" y="2205038"/>
            <a:ext cx="22320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/>
              <a:t>Monte Carlo sampled </a:t>
            </a:r>
            <a:r>
              <a:rPr lang="en-GB" sz="2000" dirty="0" smtClean="0"/>
              <a:t>parameter input</a:t>
            </a:r>
            <a:endParaRPr lang="en-GB" sz="2000" dirty="0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419475" y="3429000"/>
            <a:ext cx="18716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/>
              <a:t>Generate </a:t>
            </a:r>
            <a:r>
              <a:rPr lang="en-GB" sz="2000" dirty="0" smtClean="0"/>
              <a:t>10,000 </a:t>
            </a:r>
            <a:r>
              <a:rPr lang="en-GB" sz="2000" dirty="0"/>
              <a:t>sets of outputs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276600" y="5013325"/>
            <a:ext cx="19431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Check against O</a:t>
            </a:r>
            <a:r>
              <a:rPr lang="en-GB" sz="2000" baseline="-25000"/>
              <a:t>3</a:t>
            </a:r>
            <a:r>
              <a:rPr lang="en-GB" sz="2000"/>
              <a:t> observations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300788" y="5084763"/>
            <a:ext cx="2016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009900"/>
                </a:solidFill>
              </a:rPr>
              <a:t>Store parameter sets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95288" y="5084763"/>
            <a:ext cx="1943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FF0000"/>
                </a:solidFill>
              </a:rPr>
              <a:t>Reject parameter sets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2700338" y="2492375"/>
            <a:ext cx="7921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5003800" y="2492375"/>
            <a:ext cx="7921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4067175" y="2636838"/>
            <a:ext cx="0" cy="863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067175" y="4365625"/>
            <a:ext cx="0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2484438" y="5373688"/>
            <a:ext cx="7191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2627313" y="4941888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Fail</a:t>
            </a: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5003800" y="5373688"/>
            <a:ext cx="10810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5148263" y="494188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9900"/>
                </a:solidFill>
              </a:rPr>
              <a:t>Pass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6372225" y="5734050"/>
            <a:ext cx="21605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1018 </a:t>
            </a:r>
            <a:r>
              <a:rPr lang="en-GB" sz="2000" dirty="0"/>
              <a:t>acceptable parameter sets</a:t>
            </a:r>
          </a:p>
        </p:txBody>
      </p:sp>
    </p:spTree>
    <p:extLst>
      <p:ext uri="{BB962C8B-B14F-4D97-AF65-F5344CB8AC3E}">
        <p14:creationId xmlns:p14="http://schemas.microsoft.com/office/powerpoint/2010/main" val="15191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790575"/>
          </a:xfrm>
        </p:spPr>
        <p:txBody>
          <a:bodyPr/>
          <a:lstStyle/>
          <a:p>
            <a:r>
              <a:rPr lang="en-GB" sz="2000"/>
              <a:t>PROBABILISTIC UNCERTAINTY ANALYSIS IN A POLICY CONTEXT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851275" y="1916113"/>
            <a:ext cx="158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PTM model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916238" y="3573463"/>
            <a:ext cx="36718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/>
              <a:t>PTM model with </a:t>
            </a:r>
            <a:r>
              <a:rPr lang="en-GB" sz="2000" dirty="0" smtClean="0"/>
              <a:t>1018 </a:t>
            </a:r>
            <a:r>
              <a:rPr lang="en-GB" sz="2000" dirty="0"/>
              <a:t>acceptable sets of parameters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4572000" y="2349500"/>
            <a:ext cx="0" cy="935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643438" y="2565400"/>
            <a:ext cx="259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Monte Carlo analysis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779838" y="5373688"/>
            <a:ext cx="2087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Base case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011863" y="5229225"/>
            <a:ext cx="19431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No paint controls case</a:t>
            </a:r>
            <a:endParaRPr lang="en-GB" sz="2000" dirty="0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187450" y="5229225"/>
            <a:ext cx="17287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No solvent controls case</a:t>
            </a:r>
            <a:endParaRPr lang="en-GB" sz="2000" dirty="0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051050" y="4437063"/>
            <a:ext cx="2449513" cy="7921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4500563" y="4437063"/>
            <a:ext cx="0" cy="936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4500563" y="4437063"/>
            <a:ext cx="2303462" cy="7921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23850" y="2852738"/>
            <a:ext cx="1657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folHlink"/>
                </a:solidFill>
              </a:rPr>
              <a:t>A single model run is replaced by </a:t>
            </a:r>
            <a:r>
              <a:rPr lang="en-GB" dirty="0" smtClean="0">
                <a:solidFill>
                  <a:schemeClr val="folHlink"/>
                </a:solidFill>
              </a:rPr>
              <a:t>1018 </a:t>
            </a:r>
            <a:r>
              <a:rPr lang="en-GB" dirty="0">
                <a:solidFill>
                  <a:schemeClr val="folHlink"/>
                </a:solidFill>
              </a:rPr>
              <a:t>runs</a:t>
            </a:r>
          </a:p>
        </p:txBody>
      </p:sp>
    </p:spTree>
    <p:extLst>
      <p:ext uri="{BB962C8B-B14F-4D97-AF65-F5344CB8AC3E}">
        <p14:creationId xmlns:p14="http://schemas.microsoft.com/office/powerpoint/2010/main" val="6523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578495"/>
          </a:xfrm>
        </p:spPr>
        <p:txBody>
          <a:bodyPr/>
          <a:lstStyle/>
          <a:p>
            <a:r>
              <a:rPr lang="en-US" altLang="en-US" sz="2000" dirty="0" smtClean="0"/>
              <a:t>IMPACT OF REDUCTIONS IN VOC AND NO</a:t>
            </a:r>
            <a:r>
              <a:rPr lang="en-US" altLang="en-US" sz="2000" baseline="-25000" dirty="0" smtClean="0"/>
              <a:t>x</a:t>
            </a:r>
            <a:r>
              <a:rPr lang="en-US" altLang="en-US" sz="2000" dirty="0" smtClean="0"/>
              <a:t> EMISSIONS</a:t>
            </a:r>
            <a:endParaRPr lang="en-US" altLang="en-US" sz="2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9144000" cy="5864583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539552" y="6237312"/>
            <a:ext cx="835292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3568" y="5929535"/>
            <a:ext cx="662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World Health Organisation 50 ppb 8-hour ozone guideline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16416" y="6741368"/>
            <a:ext cx="8275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16632"/>
            <a:ext cx="7772400" cy="650503"/>
          </a:xfrm>
        </p:spPr>
        <p:txBody>
          <a:bodyPr/>
          <a:lstStyle/>
          <a:p>
            <a:r>
              <a:rPr lang="en-US" altLang="en-US" sz="2000" dirty="0" smtClean="0"/>
              <a:t>WHAT HAS BEEN THE CONTRIBUTION FROM REDUCTIONS IN SOLVENT EMISSIONS ?</a:t>
            </a:r>
            <a:endParaRPr lang="en-US" altLang="en-US" sz="2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5"/>
            <a:ext cx="9144000" cy="5733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60432" y="6597352"/>
            <a:ext cx="6835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 sz="2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" y="509390"/>
            <a:ext cx="9144000" cy="5864583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853319" y="74776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/>
          <p:cNvSpPr/>
          <p:nvPr/>
        </p:nvSpPr>
        <p:spPr>
          <a:xfrm>
            <a:off x="1858552" y="2420888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Isosceles Triangle 3"/>
          <p:cNvSpPr/>
          <p:nvPr/>
        </p:nvSpPr>
        <p:spPr>
          <a:xfrm>
            <a:off x="2938672" y="3447212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/>
          <p:cNvSpPr/>
          <p:nvPr/>
        </p:nvSpPr>
        <p:spPr>
          <a:xfrm>
            <a:off x="3946784" y="2895610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>
            <a:off x="5004048" y="3915219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>
            <a:off x="6035016" y="3124210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/>
        </p:nvSpPr>
        <p:spPr>
          <a:xfrm>
            <a:off x="7062553" y="4003715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2673496" y="6145373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203848" y="6204696"/>
            <a:ext cx="543609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Highest 8-hour running mean in ppb at </a:t>
            </a:r>
            <a:r>
              <a:rPr lang="en-GB" sz="1600" dirty="0" err="1" smtClean="0"/>
              <a:t>Lullington</a:t>
            </a:r>
            <a:r>
              <a:rPr lang="en-GB" sz="1600" dirty="0" smtClean="0"/>
              <a:t> Heath</a:t>
            </a:r>
            <a:endParaRPr lang="en-GB" sz="1600" dirty="0"/>
          </a:p>
        </p:txBody>
      </p:sp>
      <p:sp>
        <p:nvSpPr>
          <p:cNvPr id="12" name="Isosceles Triangle 11"/>
          <p:cNvSpPr/>
          <p:nvPr/>
        </p:nvSpPr>
        <p:spPr>
          <a:xfrm>
            <a:off x="8100163" y="4653136"/>
            <a:ext cx="530352" cy="457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3"/>
            <a:ext cx="8928992" cy="864095"/>
          </a:xfrm>
        </p:spPr>
        <p:txBody>
          <a:bodyPr/>
          <a:lstStyle/>
          <a:p>
            <a:r>
              <a:rPr lang="en-US" altLang="en-US" sz="2000" dirty="0" smtClean="0"/>
              <a:t>WHAT IS THE LIKELY IMPACT OF THE REVISED GOTHENBURG PROTOCOL OVER THE PERIOD UP TO 2030 ?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4826"/>
            <a:ext cx="9144000" cy="578471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539552" y="5013176"/>
            <a:ext cx="835292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3568" y="501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World Health Organisation 8-hour ozone air quality guideline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590" y="510597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41% chance of meeting AQG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5105971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31% chance of meeting AQG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5105971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13% chance of meeting AQG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8424" y="6597352"/>
            <a:ext cx="755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72400" cy="578495"/>
          </a:xfrm>
        </p:spPr>
        <p:txBody>
          <a:bodyPr/>
          <a:lstStyle/>
          <a:p>
            <a:r>
              <a:rPr lang="en-US" altLang="en-US" sz="2000" dirty="0" smtClean="0"/>
              <a:t>CONCLUSIONS</a:t>
            </a:r>
            <a:endParaRPr lang="en-US" altLang="en-US" sz="2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556792"/>
            <a:ext cx="8712968" cy="460851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VOC concentrations have shown strong downwards (≈ 20% per year) trends at all UK sites, </a:t>
            </a:r>
            <a:r>
              <a:rPr lang="en-US" altLang="en-US" sz="2000" dirty="0" err="1" smtClean="0"/>
              <a:t>kerbside</a:t>
            </a:r>
            <a:r>
              <a:rPr lang="en-US" altLang="en-US" sz="2000" dirty="0" smtClean="0"/>
              <a:t>, urban background and EMEP rural sites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These observed trends agree closely with the UK VOC emission inventory trends which take into account the fitting of three-way catalysts and evaporative canisters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These emission trends when applied within a Photochemical Trajectory Model with full treatment of model input uncertainties agree closely with episodic peak ozone observations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We can be sure that the vehicle emission controls and the EU Solvents Emission Directive have reduced peak ozone levels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78671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 sz="2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27867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620689"/>
            <a:ext cx="8208912" cy="936104"/>
          </a:xfrm>
        </p:spPr>
        <p:txBody>
          <a:bodyPr/>
          <a:lstStyle/>
          <a:p>
            <a:r>
              <a:rPr lang="en-US" altLang="en-US" sz="2000" dirty="0" smtClean="0"/>
              <a:t>HAVE REDUCTIONS IN OZONE PRECURSOR EMISSIONS DELIVERED OBSERVED TRENDS IN OZONE ACROSS EUROPE?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492896"/>
            <a:ext cx="7776864" cy="314590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 In situ high frequency observations of 25 VOCs have shown marked downwards trends in UK since 1993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These trends accurately agree with European VOC emission inventories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 Do these inventory trends produce modelled peak ozone trends that agree with the observations?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How are uncertainties in models taken into account?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129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 sz="2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27867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88640"/>
            <a:ext cx="7772400" cy="792088"/>
          </a:xfrm>
        </p:spPr>
        <p:txBody>
          <a:bodyPr/>
          <a:lstStyle/>
          <a:p>
            <a:r>
              <a:rPr lang="en-US" altLang="en-US" sz="2000" dirty="0" smtClean="0"/>
              <a:t>OBSERVED TRENDS IN TOTAL AROMATIC VOCS IN THE UK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69758304"/>
              </p:ext>
            </p:extLst>
          </p:nvPr>
        </p:nvGraphicFramePr>
        <p:xfrm>
          <a:off x="395536" y="1052736"/>
          <a:ext cx="835292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9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72400" cy="578495"/>
          </a:xfrm>
        </p:spPr>
        <p:txBody>
          <a:bodyPr/>
          <a:lstStyle/>
          <a:p>
            <a:r>
              <a:rPr lang="en-US" altLang="en-US" sz="2000" dirty="0" smtClean="0"/>
              <a:t>OBSERVED TRENDS IN ALKENE VOCs IN THE UK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898249329"/>
              </p:ext>
            </p:extLst>
          </p:nvPr>
        </p:nvGraphicFramePr>
        <p:xfrm>
          <a:off x="467544" y="1052736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9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792088"/>
          </a:xfrm>
        </p:spPr>
        <p:txBody>
          <a:bodyPr/>
          <a:lstStyle/>
          <a:p>
            <a:r>
              <a:rPr lang="en-US" altLang="en-US" sz="2000" dirty="0" smtClean="0"/>
              <a:t>OBSERVED TOTAL VOC CONCENTRATIONS ACROSS THE UK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20175194"/>
              </p:ext>
            </p:extLst>
          </p:nvPr>
        </p:nvGraphicFramePr>
        <p:xfrm>
          <a:off x="539552" y="1097868"/>
          <a:ext cx="8136904" cy="5499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75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332657"/>
            <a:ext cx="7772400" cy="648072"/>
          </a:xfrm>
        </p:spPr>
        <p:txBody>
          <a:bodyPr/>
          <a:lstStyle/>
          <a:p>
            <a:r>
              <a:rPr lang="en-US" altLang="en-US" sz="2000" dirty="0" smtClean="0"/>
              <a:t>COMPARISON OF OBSERVED AND INVENTORY TRENDS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242457"/>
              </p:ext>
            </p:extLst>
          </p:nvPr>
        </p:nvGraphicFramePr>
        <p:xfrm>
          <a:off x="1043608" y="1124744"/>
          <a:ext cx="6984776" cy="5108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75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20688"/>
            <a:ext cx="7772400" cy="794519"/>
          </a:xfrm>
        </p:spPr>
        <p:txBody>
          <a:bodyPr/>
          <a:lstStyle/>
          <a:p>
            <a:r>
              <a:rPr lang="en-US" altLang="en-US" sz="2000" dirty="0" smtClean="0"/>
              <a:t>HOW DO THESE VOC TRENDS DRIVE OZONE TRENDS?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916832"/>
            <a:ext cx="8352928" cy="439248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Because these inventory trends were calculated using the emission inventory guidebooks we can be sure that they apply widely across Europe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We have applied the VOC and NO</a:t>
            </a:r>
            <a:r>
              <a:rPr lang="en-US" altLang="en-US" sz="2000" baseline="-25000" dirty="0" smtClean="0"/>
              <a:t>x</a:t>
            </a:r>
            <a:r>
              <a:rPr lang="en-US" altLang="en-US" sz="2000" dirty="0" smtClean="0"/>
              <a:t> inventory trends in the Photochemical Trajectory Model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 Monte Carlo uncertainty analysis has been applied because of the huge uncertainties in ozone models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Meteorological data have been kept constant at 2013 conditions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882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88641"/>
            <a:ext cx="7772400" cy="936104"/>
          </a:xfrm>
        </p:spPr>
        <p:txBody>
          <a:bodyPr/>
          <a:lstStyle/>
          <a:p>
            <a:r>
              <a:rPr lang="en-US" altLang="en-US" sz="2000" dirty="0" smtClean="0"/>
              <a:t>DAILY MAXIMUM 8-HOUR RUNNING MEAN OZONE LEVELS AT LULLINGTON HEATH DURING 2013</a:t>
            </a:r>
            <a:endParaRPr lang="en-US" alt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350938"/>
              </p:ext>
            </p:extLst>
          </p:nvPr>
        </p:nvGraphicFramePr>
        <p:xfrm>
          <a:off x="467544" y="2204864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72200" y="1556792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Episode peak of 65 ppb</a:t>
            </a:r>
            <a:endParaRPr lang="en-GB" sz="14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>
            <a:stCxn id="2" idx="1"/>
          </p:cNvCxnSpPr>
          <p:nvPr/>
        </p:nvCxnSpPr>
        <p:spPr>
          <a:xfrm flipH="1">
            <a:off x="5868144" y="1710681"/>
            <a:ext cx="504056" cy="78221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7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792162"/>
          </a:xfrm>
        </p:spPr>
        <p:txBody>
          <a:bodyPr/>
          <a:lstStyle/>
          <a:p>
            <a:r>
              <a:rPr lang="en-GB" sz="2000"/>
              <a:t>MONTE CARLO UNCERTAINTY ANALYSIS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916113"/>
            <a:ext cx="7416800" cy="4176712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Char char="•"/>
            </a:pPr>
            <a:r>
              <a:rPr lang="en-GB" sz="1600" dirty="0"/>
              <a:t>  </a:t>
            </a:r>
            <a:r>
              <a:rPr lang="en-GB" sz="2000" dirty="0"/>
              <a:t>assign subjective uncertainty ranges for each input parameter</a:t>
            </a:r>
          </a:p>
          <a:p>
            <a:pPr algn="l">
              <a:lnSpc>
                <a:spcPct val="80000"/>
              </a:lnSpc>
              <a:buFontTx/>
              <a:buChar char="•"/>
            </a:pPr>
            <a:endParaRPr lang="en-GB" sz="2000" dirty="0"/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000" dirty="0"/>
              <a:t>  sample </a:t>
            </a:r>
            <a:r>
              <a:rPr lang="en-GB" sz="2000" dirty="0" smtClean="0"/>
              <a:t>a large number of  </a:t>
            </a:r>
            <a:r>
              <a:rPr lang="en-GB" sz="2000" dirty="0"/>
              <a:t>independent multiple air mass trajectories </a:t>
            </a:r>
            <a:r>
              <a:rPr lang="en-GB" sz="2000" dirty="0" smtClean="0"/>
              <a:t>from the NAME </a:t>
            </a:r>
            <a:r>
              <a:rPr lang="en-GB" sz="2000" dirty="0"/>
              <a:t>dispersion model arriving at </a:t>
            </a:r>
            <a:r>
              <a:rPr lang="en-GB" sz="2000" dirty="0" err="1" smtClean="0"/>
              <a:t>Lullington</a:t>
            </a:r>
            <a:r>
              <a:rPr lang="en-GB" sz="2000" dirty="0" smtClean="0"/>
              <a:t> Heath on 23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August 2013 </a:t>
            </a:r>
            <a:r>
              <a:rPr lang="en-GB" sz="2000" dirty="0"/>
              <a:t>between 15:00 and 15:15z</a:t>
            </a:r>
          </a:p>
          <a:p>
            <a:pPr algn="l">
              <a:lnSpc>
                <a:spcPct val="80000"/>
              </a:lnSpc>
              <a:buFontTx/>
              <a:buChar char="•"/>
            </a:pPr>
            <a:endParaRPr lang="en-GB" sz="2000" dirty="0"/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 perform 10,000 </a:t>
            </a:r>
            <a:r>
              <a:rPr lang="en-GB" sz="2000" dirty="0"/>
              <a:t>UK PTM runs to sample all the uncertain parameters randomly and simultaneously</a:t>
            </a:r>
          </a:p>
          <a:p>
            <a:pPr algn="l">
              <a:lnSpc>
                <a:spcPct val="80000"/>
              </a:lnSpc>
            </a:pPr>
            <a:endParaRPr lang="en-GB" sz="2000" dirty="0"/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000" dirty="0"/>
              <a:t> </a:t>
            </a:r>
            <a:r>
              <a:rPr lang="en-GB" sz="2000" dirty="0">
                <a:solidFill>
                  <a:schemeClr val="accent2"/>
                </a:solidFill>
              </a:rPr>
              <a:t>select only those parameter choices that predict correctly the O</a:t>
            </a:r>
            <a:r>
              <a:rPr lang="en-GB" sz="2000" baseline="-25000" dirty="0">
                <a:solidFill>
                  <a:schemeClr val="accent2"/>
                </a:solidFill>
              </a:rPr>
              <a:t>3</a:t>
            </a:r>
            <a:r>
              <a:rPr lang="en-GB" sz="2000" dirty="0">
                <a:solidFill>
                  <a:schemeClr val="accent2"/>
                </a:solidFill>
              </a:rPr>
              <a:t> observations </a:t>
            </a:r>
            <a:r>
              <a:rPr lang="en-GB" sz="2000" dirty="0" smtClean="0">
                <a:solidFill>
                  <a:schemeClr val="accent2"/>
                </a:solidFill>
              </a:rPr>
              <a:t>at </a:t>
            </a:r>
            <a:r>
              <a:rPr lang="en-GB" sz="2000" dirty="0" err="1" smtClean="0">
                <a:solidFill>
                  <a:schemeClr val="accent2"/>
                </a:solidFill>
              </a:rPr>
              <a:t>Lullington</a:t>
            </a:r>
            <a:r>
              <a:rPr lang="en-GB" sz="2000" dirty="0" smtClean="0">
                <a:solidFill>
                  <a:schemeClr val="accent2"/>
                </a:solidFill>
              </a:rPr>
              <a:t> Heath</a:t>
            </a:r>
            <a:endParaRPr lang="en-GB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9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747</Words>
  <Application>Microsoft Office PowerPoint</Application>
  <PresentationFormat>On-screen Show (4:3)</PresentationFormat>
  <Paragraphs>94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Arial</vt:lpstr>
      <vt:lpstr>Default Design</vt:lpstr>
      <vt:lpstr>MONTE CARLO UNCERTAINTY ANALYSIS OF OZONE TRENDS FROM 1990 THROUGH TO 2030</vt:lpstr>
      <vt:lpstr>HAVE REDUCTIONS IN OZONE PRECURSOR EMISSIONS DELIVERED OBSERVED TRENDS IN OZONE ACROSS EUROPE?</vt:lpstr>
      <vt:lpstr>OBSERVED TRENDS IN TOTAL AROMATIC VOCS IN THE UK</vt:lpstr>
      <vt:lpstr>OBSERVED TRENDS IN ALKENE VOCs IN THE UK</vt:lpstr>
      <vt:lpstr>OBSERVED TOTAL VOC CONCENTRATIONS ACROSS THE UK</vt:lpstr>
      <vt:lpstr>COMPARISON OF OBSERVED AND INVENTORY TRENDS</vt:lpstr>
      <vt:lpstr>HOW DO THESE VOC TRENDS DRIVE OZONE TRENDS?</vt:lpstr>
      <vt:lpstr>DAILY MAXIMUM 8-HOUR RUNNING MEAN OZONE LEVELS AT LULLINGTON HEATH DURING 2013</vt:lpstr>
      <vt:lpstr>MONTE CARLO UNCERTAINTY ANALYSIS</vt:lpstr>
      <vt:lpstr>MONTE CARLO ANALYSIS OF ALL PTM MODEL UNCERTAINTIES</vt:lpstr>
      <vt:lpstr>BACK-TRACK AIR MASS TRAJECTORIES FOR 23rd AUGUST 2013</vt:lpstr>
      <vt:lpstr>MONTE CARLO ANALYSIS TO FIND ACCEPTABLE PARAMETER SETS</vt:lpstr>
      <vt:lpstr>PROBABILISTIC UNCERTAINTY ANALYSIS IN A POLICY CONTEXT</vt:lpstr>
      <vt:lpstr>IMPACT OF REDUCTIONS IN VOC AND NOx EMISSIONS</vt:lpstr>
      <vt:lpstr>WHAT HAS BEEN THE CONTRIBUTION FROM REDUCTIONS IN SOLVENT EMISSIONS ?</vt:lpstr>
      <vt:lpstr>PowerPoint Presentation</vt:lpstr>
      <vt:lpstr>WHAT IS THE LIKELY IMPACT OF THE REVISED GOTHENBURG PROTOCOL OVER THE PERIOD UP TO 2030 ?</vt:lpstr>
      <vt:lpstr>CONCLUSIONS</vt:lpstr>
      <vt:lpstr>PowerPoint Presentation</vt:lpstr>
      <vt:lpstr>PowerPoint Presentation</vt:lpstr>
    </vt:vector>
  </TitlesOfParts>
  <Company>rdscientific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Derwent</dc:creator>
  <cp:lastModifiedBy>Dick</cp:lastModifiedBy>
  <cp:revision>41</cp:revision>
  <dcterms:created xsi:type="dcterms:W3CDTF">2007-11-27T11:46:06Z</dcterms:created>
  <dcterms:modified xsi:type="dcterms:W3CDTF">2015-05-06T07:08:50Z</dcterms:modified>
</cp:coreProperties>
</file>